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53"/>
  </p:notesMasterIdLst>
  <p:handoutMasterIdLst>
    <p:handoutMasterId r:id="rId54"/>
  </p:handoutMasterIdLst>
  <p:sldIdLst>
    <p:sldId id="329" r:id="rId2"/>
    <p:sldId id="494" r:id="rId3"/>
    <p:sldId id="495" r:id="rId4"/>
    <p:sldId id="342" r:id="rId5"/>
    <p:sldId id="257" r:id="rId6"/>
    <p:sldId id="258" r:id="rId7"/>
    <p:sldId id="259" r:id="rId8"/>
    <p:sldId id="260" r:id="rId9"/>
    <p:sldId id="507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508" r:id="rId18"/>
    <p:sldId id="509" r:id="rId19"/>
    <p:sldId id="510" r:id="rId20"/>
    <p:sldId id="269" r:id="rId21"/>
    <p:sldId id="270" r:id="rId22"/>
    <p:sldId id="505" r:id="rId23"/>
    <p:sldId id="515" r:id="rId24"/>
    <p:sldId id="497" r:id="rId25"/>
    <p:sldId id="498" r:id="rId26"/>
    <p:sldId id="499" r:id="rId27"/>
    <p:sldId id="500" r:id="rId28"/>
    <p:sldId id="522" r:id="rId29"/>
    <p:sldId id="516" r:id="rId30"/>
    <p:sldId id="517" r:id="rId31"/>
    <p:sldId id="519" r:id="rId32"/>
    <p:sldId id="520" r:id="rId33"/>
    <p:sldId id="523" r:id="rId34"/>
    <p:sldId id="521" r:id="rId35"/>
    <p:sldId id="501" r:id="rId36"/>
    <p:sldId id="502" r:id="rId37"/>
    <p:sldId id="503" r:id="rId38"/>
    <p:sldId id="512" r:id="rId39"/>
    <p:sldId id="511" r:id="rId40"/>
    <p:sldId id="518" r:id="rId41"/>
    <p:sldId id="524" r:id="rId42"/>
    <p:sldId id="525" r:id="rId43"/>
    <p:sldId id="526" r:id="rId44"/>
    <p:sldId id="527" r:id="rId45"/>
    <p:sldId id="529" r:id="rId46"/>
    <p:sldId id="530" r:id="rId47"/>
    <p:sldId id="531" r:id="rId48"/>
    <p:sldId id="532" r:id="rId49"/>
    <p:sldId id="513" r:id="rId50"/>
    <p:sldId id="514" r:id="rId51"/>
    <p:sldId id="504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532"/>
    <a:srgbClr val="9AE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81" autoAdjust="0"/>
    <p:restoredTop sz="79461" autoAdjust="0"/>
  </p:normalViewPr>
  <p:slideViewPr>
    <p:cSldViewPr>
      <p:cViewPr varScale="1">
        <p:scale>
          <a:sx n="107" d="100"/>
          <a:sy n="107" d="100"/>
        </p:scale>
        <p:origin x="28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28:09.5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19738 8961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8:1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20056 14023 24575,'0'0'0</inkml:trace>
  <inkml:trace contextRef="#ctx0" brushRef="#br0" timeOffset="893">20197 14323 24575,'0'0'0</inkml:trace>
  <inkml:trace contextRef="#ctx0" brushRef="#br0" timeOffset="1546">20920 13952 24575,'0'0'0</inkml:trace>
  <inkml:trace contextRef="#ctx0" brushRef="#br0" timeOffset="2246">20779 13529 24575,'0'0'0</inkml:trace>
  <inkml:trace contextRef="#ctx0" brushRef="#br0" timeOffset="3099">20338 13600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6:07:11.30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13194 8396 24575,'45'0'0,"-17"0"0,3 0 0,-11 0 0,-1 0 0,13 0 0,-28 0 0,11 0 0,32-16 0,-19 13 0,-3-6 0,1 2 0,5 7 0,-27 0 0,27 0 0,-11 0 0,0 0 0,-5 0 0,-15 0 0</inkml:trace>
  <inkml:trace contextRef="#ctx0" brushRef="#br1" timeOffset="109685">22966 14393 24575,'-8'26'0,"0"-1"0,5 14 0,-4-13 0,-2-1 0,-7 11 0,12-1 0,-11-15 0,30-5 0,-11-15 0,12 0 0,0 0 0,-13-15 0,29 11 0,-28-12 0,11 0 0,-15 12 0,0-27 0,16 11 0,-12 1 0,12-13 0,-16-3 0,0 12 0,-16-24 0,12 43 0,-27-12 0,11 16 0,1 0 0,-13 16 0,28 3 0,-27 17 0,27-1 0,-12-16 0,16 13 0,0-13 0,0 17 0,0-17 0,0-3 0,0-16 0,0 16 0,0-12 0,16 11 0,-12-15 0,27 0 0,-27 0 0,12 0 0,-16 0 0,0-31 0,0 7 0,0-1 0,0-1 0,0 7 0,0-13 0,0 29 0,0 3 0,0 19 0,-16 16 0,12 1 0,-4-10 0,1-1 0,7-2 0,0-7-820,0-36 1,0 1 0,0 3 0</inkml:trace>
  <inkml:trace contextRef="#ctx0" brushRef="#br1" timeOffset="111936">23866 14464 24575,'-43'-16'0,"5"-3"0,-5-1 0,8 4 0,15 16 0,5 0 0,-1 16 0,12-12 0,-12 43 0,16-39 0,0 39 0,0-43 0,0 27 0,0-27 0,0 27 0,0-27 0,0 28 0,0-13 0,0 17 0,0-17 0,0-3 0,16-16 0,-12 0 0,27 0 0,-27 0 0,28 0 0,-28 0 0,27-16 0,-27 12 0,35-11 0,-33-1 0,17 12 0,-7-12 0,-12-15 0,12 23 0,-16-39 0,0 43 0,0-27 0,0 27 0,0-28 0,0 44 0,0-24 0,0 44 0,0-13 0,0 1 0,0 27 0,0-8 0,0-5 0,0 7 0,0 2-678,-1 3 0,0 2 0,3 3 678,3-4 0,4 2 0,0 1 0,-1 0 0,-2-2 0,-1-1 0,1 0 0,1-1 0,1-4 0,2-1 0,-1-2 0,-1-2 0,2 15 0,-4-6 0,-6-18 0,0-5 0,0-8 0,0-15 0,-47-31 0,15 19 0,-3 1 0,1-5 0,-2-3 0,-2 3 470,-5 3 1,-1 2-1,2-1-470,9 0 0,2 0 0,1 1 0,-16 1 0,5 0 0,6-5 0,4 15 0,27-16 0,-12 12 0,32-12 0,-12 16 0,12 0 0</inkml:trace>
  <inkml:trace contextRef="#ctx0" brushRef="#br1" timeOffset="114138">22596 14781 24575,'-43'0'0,"0"0"0,-1 0 0,1 1 0,-3-1 0,-3 0 0,-3 0 0,-5-1-328,15 1 0,-3-2 0,-2 1 1,-1-1-1,-3 1 0,0-1 1,-2 0-1,0 0 0,-1 0 1,1 1 92,7-1 1,-1 1 0,0 0 0,-1 0 0,0-1 0,-2 1 0,1 0 0,-1 0 0,-1-1 0,1 1 0,-1-1 0,1 1 0,-1-1 0,1 0 29,3 0 0,1 1 0,0-1 0,-1 1 1,0-1-1,1 0 0,-1 1 0,-1-1 0,1 0 1,0 0-1,-1-1 0,0 1 0,0-1 0,-1 0 1,0 0-1,0-1 22,1 0 1,0 0 0,-1-1 0,0 0 0,-1 0 0,0 0 0,-1-1 0,1 0 0,0 0 0,-1 0 0,1 0 0,0 0 0,0 0 0,0 0 0,2 1 0,-1-1 0,1 0 0,1 1 98,-2-1 1,-1 1 0,1 1 0,1-1 0,0 1 0,1-1 0,-1 1 0,1-1 0,0 0 0,0 0 0,1-1-1,-1 0 1,1-1 0,-1 0 0,0-1 83,0-2 0,0 0 0,-1-1 0,0 0 0,1-1 0,-1-1 0,1 0 0,-1 0 0,2 0 0,-1 0 0,2 0 0,0 1 0,1 0 0,1 1 0,1 1-172,-7-1 0,1 1 0,1 0 1,1 2-1,1-1 0,1 0 0,0 0 1,1-1-1,0-1 0,-1-2 172,-2-2 0,0-1 0,1-2 0,-1-1 0,2 0 0,0 1 0,1-1 0,2 2 0,1 1 182,-7 0 0,3 0 0,1 2 0,1 0 0,1-2 0,-1-2-182,-1-2 0,1-3 0,0-1 0,1-1 0,1 2 0,1 1 416,0 3 0,1 1 1,1 1-1,2-2 0,4-2-416,0-6 0,4-3 0,2-1 0,0 1 0,-8-4 0,1-1 0,3-1 0,3-5 0,4-1 0,-1-1 0,5 10 0,0 0 0,0 0 0,2-1 0,-3-12 0,2-1 0,-2 1 0,-1 8 0,-2 0 0,0 1 0,3 1 0,4-3 0,2 2 0,-2-1 1092,-6-8 0,-3-1 0,3 7-939,2 10 1,2 1-154,6-2 0,0-4 0,-2 3 0,-12-5 0,-1 0 0,6-7 0,1-3 0,2 14 0,-1-2 0,2 2 0,-2-9 0,1 1 1638,-1 4 0,0 2-1100,0 4 0,1 3 2542,-2-7-3080,3 31 1574,16-8-1574,0 43 311,0-27-311,-16 28 0,12 11 0,-10-9 0,-3 4 0,8 10 0,-2 2-180,-6-14 0,-4-1 1,1 0 179,-2 11 0,2-2 0,-2 2 0,1-6 0,6 0 0,-1 7 0,12-43 0,-12 27 0,16-27 0,0 12 539,0-16-539,0-16 0,0-8 0,0-3 0,0-2 0,0-1 0,-1-12 0,2-2 0,7 0 0,0 2 0,-7 4 0,2 1 0,13 1 0,-1 2 0,-12 7 0,-2 3 0,15-12 0,2 16 0,3-3 0,6-9 0,3-4-460,0 4 0,4-1 0,0 0 460,-7 6 0,0-1 0,0 0 0,-2 1 0,1-4 0,-2 0 0,0 3 0,12-9 0,-5 7 0,-12 11 0,-3 19 0,-16 19 0,-1 5 0,2 3 0,6 7 0,2 3 0,-1 7 0,3 2 0,4-16 0,3-1 0,0 2 460,1 7 0,-1 1 0,0-6-460,2-10 0,-1-1 0,8 17 0,-7-8 0,-16-27 0,12 12 0,-16-16-820,0 16 1,0-12 0,0 11 0</inkml:trace>
  <inkml:trace contextRef="#ctx0" brushRef="#br1" timeOffset="115097">15099 11448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54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9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7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xy</a:t>
            </a:r>
            <a:r>
              <a:rPr lang="en-US" dirty="0"/>
              <a:t> – lam (x+y-10)</a:t>
            </a:r>
          </a:p>
          <a:p>
            <a:endParaRPr lang="en-US" dirty="0"/>
          </a:p>
          <a:p>
            <a:r>
              <a:rPr lang="en-US" dirty="0"/>
              <a:t>d/dx</a:t>
            </a:r>
          </a:p>
          <a:p>
            <a:r>
              <a:rPr lang="en-US" dirty="0"/>
              <a:t>d/</a:t>
            </a:r>
            <a:r>
              <a:rPr lang="en-US" dirty="0" err="1"/>
              <a:t>dy</a:t>
            </a:r>
            <a:endParaRPr lang="en-US" dirty="0"/>
          </a:p>
          <a:p>
            <a:r>
              <a:rPr lang="en-US" dirty="0"/>
              <a:t>d/</a:t>
            </a:r>
            <a:r>
              <a:rPr lang="en-US" dirty="0" err="1"/>
              <a:t>dlam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68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5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8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7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7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nl1fpu3eU-8srwCMjr8SmoxWv_sHFWpSWTwS_4kBok/edit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iclr.cc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clustering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/>
              <a:t>CSP571 Data Preparation and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8. Dimensionality Reduction and Unsupervised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We’ll</a:t>
            </a:r>
            <a:r>
              <a:rPr cap="small" spc="440" dirty="0"/>
              <a:t> </a:t>
            </a:r>
            <a:r>
              <a:rPr cap="small" spc="55" dirty="0"/>
              <a:t>Cover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4451985" cy="10560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Principal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component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Autoencoder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Principal</a:t>
            </a:r>
            <a:r>
              <a:rPr cap="small" spc="275" dirty="0"/>
              <a:t> </a:t>
            </a:r>
            <a:r>
              <a:rPr cap="small" spc="175" dirty="0"/>
              <a:t>Component</a:t>
            </a:r>
            <a:r>
              <a:rPr cap="small" spc="215" dirty="0"/>
              <a:t> </a:t>
            </a:r>
            <a:r>
              <a:rPr cap="small" spc="7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585087"/>
            <a:ext cx="7313930" cy="363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8003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dataset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𝒙</a:t>
            </a:r>
            <a:r>
              <a:rPr sz="2400" spc="90" dirty="0">
                <a:latin typeface="STIXGeneral"/>
                <a:cs typeface="STIXGeneral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with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STIXGeneral"/>
                <a:cs typeface="STIXGeneral"/>
              </a:rPr>
              <a:t>𝑑</a:t>
            </a:r>
            <a:r>
              <a:rPr sz="2400" spc="15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dimensions,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it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𝑘</a:t>
            </a:r>
            <a:r>
              <a:rPr sz="2400" spc="150" dirty="0">
                <a:latin typeface="STIXGeneral"/>
                <a:cs typeface="STIXGeneral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dimensions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(𝑘</a:t>
            </a:r>
            <a:r>
              <a:rPr sz="2400" spc="14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&lt;</a:t>
            </a:r>
            <a:r>
              <a:rPr sz="2400" spc="85" dirty="0">
                <a:latin typeface="STIXGeneral"/>
                <a:cs typeface="STIXGeneral"/>
              </a:rPr>
              <a:t> </a:t>
            </a:r>
            <a:r>
              <a:rPr sz="2400" spc="180" dirty="0">
                <a:latin typeface="STIXGeneral"/>
                <a:cs typeface="STIXGeneral"/>
              </a:rPr>
              <a:t>𝑑)</a:t>
            </a:r>
            <a:r>
              <a:rPr sz="2400" spc="80" dirty="0">
                <a:latin typeface="STIXGeneral"/>
                <a:cs typeface="STIXGeneral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with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minimum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loss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of </a:t>
            </a:r>
            <a:r>
              <a:rPr sz="2400" spc="140" dirty="0">
                <a:latin typeface="Times New Roman"/>
                <a:cs typeface="Times New Roman"/>
              </a:rPr>
              <a:t>information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𝒛</a:t>
            </a:r>
            <a:r>
              <a:rPr sz="2100" spc="4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50" dirty="0">
                <a:latin typeface="STIXGeneral"/>
                <a:cs typeface="STIXGeneral"/>
              </a:rPr>
              <a:t> </a:t>
            </a:r>
            <a:r>
              <a:rPr sz="2100" spc="25" dirty="0">
                <a:latin typeface="STIXGeneral"/>
                <a:cs typeface="STIXGeneral"/>
              </a:rPr>
              <a:t>𝒘</a:t>
            </a:r>
            <a:r>
              <a:rPr sz="2250" spc="37" baseline="27777" dirty="0">
                <a:latin typeface="STIXGeneral"/>
                <a:cs typeface="STIXGeneral"/>
              </a:rPr>
              <a:t>𝑇</a:t>
            </a:r>
            <a:r>
              <a:rPr sz="2100" spc="25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  <a:p>
            <a:pPr marL="299085" marR="17780" indent="-274320">
              <a:lnSpc>
                <a:spcPct val="120100"/>
              </a:lnSpc>
              <a:spcBef>
                <a:spcPts val="55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60" dirty="0">
                <a:latin typeface="Times New Roman"/>
                <a:cs typeface="Times New Roman"/>
              </a:rPr>
              <a:t>Principal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component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analysis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(PCA)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maximizes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variance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projected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so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objects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spread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out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110" dirty="0">
                <a:latin typeface="STIXGeneral"/>
                <a:cs typeface="STIXGeneral"/>
              </a:rPr>
              <a:t>𝑎𝑟𝑔𝑚𝑎𝑥</a:t>
            </a:r>
            <a:r>
              <a:rPr sz="2250" spc="165" baseline="-16666" dirty="0">
                <a:latin typeface="STIXGeneral"/>
                <a:cs typeface="STIXGeneral"/>
              </a:rPr>
              <a:t>𝒘</a:t>
            </a:r>
            <a:r>
              <a:rPr sz="2100" spc="110" dirty="0">
                <a:latin typeface="STIXGeneral"/>
                <a:cs typeface="STIXGeneral"/>
              </a:rPr>
              <a:t>𝑉𝑎𝑟(𝒛)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0" dirty="0"/>
              <a:t> </a:t>
            </a:r>
            <a:r>
              <a:rPr cap="small" spc="145" dirty="0"/>
              <a:t>Objective</a:t>
            </a:r>
          </a:p>
        </p:txBody>
      </p:sp>
      <p:sp>
        <p:nvSpPr>
          <p:cNvPr id="7" name="object 7"/>
          <p:cNvSpPr/>
          <p:nvPr/>
        </p:nvSpPr>
        <p:spPr>
          <a:xfrm>
            <a:off x="2916301" y="2750692"/>
            <a:ext cx="1108075" cy="282575"/>
          </a:xfrm>
          <a:custGeom>
            <a:avLst/>
            <a:gdLst/>
            <a:ahLst/>
            <a:cxnLst/>
            <a:rect l="l" t="t" r="r" b="b"/>
            <a:pathLst>
              <a:path w="1108075" h="282575">
                <a:moveTo>
                  <a:pt x="1017651" y="0"/>
                </a:moveTo>
                <a:lnTo>
                  <a:pt x="1013713" y="11430"/>
                </a:lnTo>
                <a:lnTo>
                  <a:pt x="1030021" y="18504"/>
                </a:lnTo>
                <a:lnTo>
                  <a:pt x="1044066" y="28305"/>
                </a:lnTo>
                <a:lnTo>
                  <a:pt x="1072590" y="73852"/>
                </a:lnTo>
                <a:lnTo>
                  <a:pt x="1080885" y="115623"/>
                </a:lnTo>
                <a:lnTo>
                  <a:pt x="1081913" y="139700"/>
                </a:lnTo>
                <a:lnTo>
                  <a:pt x="1080867" y="164580"/>
                </a:lnTo>
                <a:lnTo>
                  <a:pt x="1072536" y="207529"/>
                </a:lnTo>
                <a:lnTo>
                  <a:pt x="1044114" y="253777"/>
                </a:lnTo>
                <a:lnTo>
                  <a:pt x="1014095" y="270764"/>
                </a:lnTo>
                <a:lnTo>
                  <a:pt x="1017651" y="282321"/>
                </a:lnTo>
                <a:lnTo>
                  <a:pt x="1056147" y="264239"/>
                </a:lnTo>
                <a:lnTo>
                  <a:pt x="1084452" y="232918"/>
                </a:lnTo>
                <a:lnTo>
                  <a:pt x="1101883" y="191071"/>
                </a:lnTo>
                <a:lnTo>
                  <a:pt x="1107694" y="141224"/>
                </a:lnTo>
                <a:lnTo>
                  <a:pt x="1106241" y="115339"/>
                </a:lnTo>
                <a:lnTo>
                  <a:pt x="1094620" y="69429"/>
                </a:lnTo>
                <a:lnTo>
                  <a:pt x="1071497" y="32093"/>
                </a:lnTo>
                <a:lnTo>
                  <a:pt x="1038107" y="7379"/>
                </a:lnTo>
                <a:lnTo>
                  <a:pt x="1017651" y="0"/>
                </a:lnTo>
                <a:close/>
              </a:path>
              <a:path w="110807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8671" y="2660726"/>
            <a:ext cx="1677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65" dirty="0">
                <a:latin typeface="STIXGeneral"/>
                <a:cs typeface="STIXGeneral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𝑎</a:t>
            </a:r>
            <a:r>
              <a:rPr sz="2625" spc="157" baseline="28571" dirty="0">
                <a:latin typeface="STIXGeneral"/>
                <a:cs typeface="STIXGeneral"/>
              </a:rPr>
              <a:t>2</a:t>
            </a:r>
            <a:r>
              <a:rPr sz="2400" spc="105" dirty="0">
                <a:latin typeface="STIXGeneral"/>
                <a:cs typeface="STIXGeneral"/>
              </a:rPr>
              <a:t>𝑉𝑎𝑟(𝑋)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61821" y="3229229"/>
            <a:ext cx="356870" cy="282575"/>
          </a:xfrm>
          <a:custGeom>
            <a:avLst/>
            <a:gdLst/>
            <a:ahLst/>
            <a:cxnLst/>
            <a:rect l="l" t="t" r="r" b="b"/>
            <a:pathLst>
              <a:path w="356869" h="282575">
                <a:moveTo>
                  <a:pt x="266318" y="0"/>
                </a:moveTo>
                <a:lnTo>
                  <a:pt x="262381" y="11430"/>
                </a:lnTo>
                <a:lnTo>
                  <a:pt x="278689" y="18504"/>
                </a:lnTo>
                <a:lnTo>
                  <a:pt x="292734" y="28305"/>
                </a:lnTo>
                <a:lnTo>
                  <a:pt x="321258" y="73852"/>
                </a:lnTo>
                <a:lnTo>
                  <a:pt x="329553" y="115623"/>
                </a:lnTo>
                <a:lnTo>
                  <a:pt x="330580" y="139700"/>
                </a:lnTo>
                <a:lnTo>
                  <a:pt x="329535" y="164580"/>
                </a:lnTo>
                <a:lnTo>
                  <a:pt x="321204" y="207529"/>
                </a:lnTo>
                <a:lnTo>
                  <a:pt x="292782" y="253777"/>
                </a:lnTo>
                <a:lnTo>
                  <a:pt x="262763" y="270763"/>
                </a:lnTo>
                <a:lnTo>
                  <a:pt x="266318" y="282321"/>
                </a:lnTo>
                <a:lnTo>
                  <a:pt x="304815" y="264239"/>
                </a:lnTo>
                <a:lnTo>
                  <a:pt x="333121" y="232918"/>
                </a:lnTo>
                <a:lnTo>
                  <a:pt x="350551" y="191071"/>
                </a:lnTo>
                <a:lnTo>
                  <a:pt x="356361" y="141224"/>
                </a:lnTo>
                <a:lnTo>
                  <a:pt x="354909" y="115339"/>
                </a:lnTo>
                <a:lnTo>
                  <a:pt x="343288" y="69429"/>
                </a:lnTo>
                <a:lnTo>
                  <a:pt x="320165" y="32093"/>
                </a:lnTo>
                <a:lnTo>
                  <a:pt x="286775" y="7379"/>
                </a:lnTo>
                <a:lnTo>
                  <a:pt x="266318" y="0"/>
                </a:lnTo>
                <a:close/>
              </a:path>
              <a:path w="356869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3240" y="1508887"/>
            <a:ext cx="3421379" cy="20224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dirty="0">
                <a:latin typeface="STIXGeneral"/>
                <a:cs typeface="STIXGeneral"/>
              </a:rPr>
              <a:t>𝒛</a:t>
            </a:r>
            <a:r>
              <a:rPr sz="2400" spc="5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30" dirty="0">
                <a:latin typeface="STIXGeneral"/>
                <a:cs typeface="STIXGeneral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𝒘</a:t>
            </a:r>
            <a:r>
              <a:rPr sz="2625" spc="-37" baseline="28571" dirty="0">
                <a:latin typeface="STIXGeneral"/>
                <a:cs typeface="STIXGeneral"/>
              </a:rPr>
              <a:t>𝑇</a:t>
            </a:r>
            <a:r>
              <a:rPr sz="2400" spc="-25" dirty="0">
                <a:latin typeface="STIXGeneral"/>
                <a:cs typeface="STIXGeneral"/>
              </a:rPr>
              <a:t>𝒙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25" dirty="0">
                <a:latin typeface="STIXGeneral"/>
                <a:cs typeface="STIXGeneral"/>
              </a:rPr>
              <a:t>𝑎𝑟𝑔𝑚𝑎𝑥</a:t>
            </a:r>
            <a:r>
              <a:rPr sz="2625" spc="187" baseline="-15873" dirty="0">
                <a:latin typeface="STIXGeneral"/>
                <a:cs typeface="STIXGeneral"/>
              </a:rPr>
              <a:t>𝒘</a:t>
            </a:r>
            <a:r>
              <a:rPr sz="2400" spc="125" dirty="0">
                <a:latin typeface="STIXGeneral"/>
                <a:cs typeface="STIXGeneral"/>
              </a:rPr>
              <a:t>𝑉𝑎𝑟(𝒛)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2493010" algn="l"/>
              </a:tabLst>
            </a:pPr>
            <a:r>
              <a:rPr sz="2400" spc="155" dirty="0">
                <a:latin typeface="Times New Roman"/>
                <a:cs typeface="Times New Roman"/>
              </a:rPr>
              <a:t>Reminder: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𝑉𝑎𝑟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90" dirty="0">
                <a:latin typeface="STIXGeneral"/>
                <a:cs typeface="STIXGeneral"/>
              </a:rPr>
              <a:t>𝑎𝑋</a:t>
            </a:r>
            <a:r>
              <a:rPr sz="2400" spc="-3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90" dirty="0">
                <a:latin typeface="STIXGeneral"/>
                <a:cs typeface="STIXGeneral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𝑏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9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937894" algn="l"/>
                <a:tab pos="1305560" algn="l"/>
              </a:tabLst>
            </a:pPr>
            <a:r>
              <a:rPr sz="2400" spc="105" dirty="0">
                <a:latin typeface="STIXGeneral"/>
                <a:cs typeface="STIXGeneral"/>
              </a:rPr>
              <a:t>𝑉𝑎𝑟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𝒛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65" dirty="0">
                <a:latin typeface="STIXGeneral"/>
                <a:cs typeface="STIXGeneral"/>
              </a:rPr>
              <a:t> </a:t>
            </a:r>
            <a:r>
              <a:rPr sz="2400" spc="85" dirty="0">
                <a:latin typeface="STIXGeneral"/>
                <a:cs typeface="STIXGeneral"/>
              </a:rPr>
              <a:t>𝒘</a:t>
            </a:r>
            <a:r>
              <a:rPr sz="2625" spc="127" baseline="28571" dirty="0">
                <a:latin typeface="STIXGeneral"/>
                <a:cs typeface="STIXGeneral"/>
              </a:rPr>
              <a:t>𝑇</a:t>
            </a:r>
            <a:r>
              <a:rPr sz="2400" spc="85" dirty="0">
                <a:latin typeface="STIXGeneral"/>
                <a:cs typeface="STIXGeneral"/>
              </a:rPr>
              <a:t>𝑉𝑎𝑟(𝒙)𝒘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540" y="3581400"/>
            <a:ext cx="6652895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marR="30480" indent="-274320">
              <a:lnSpc>
                <a:spcPct val="1101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95" dirty="0">
                <a:latin typeface="Times New Roman"/>
                <a:cs typeface="Times New Roman"/>
              </a:rPr>
              <a:t>We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can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trivially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maximize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variance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by </a:t>
            </a:r>
            <a:r>
              <a:rPr sz="2400" spc="150" dirty="0">
                <a:latin typeface="Times New Roman"/>
                <a:cs typeface="Times New Roman"/>
              </a:rPr>
              <a:t>multiplying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b="1" spc="395" dirty="0">
                <a:latin typeface="Times New Roman"/>
                <a:cs typeface="Times New Roman"/>
              </a:rPr>
              <a:t>w</a:t>
            </a:r>
            <a:r>
              <a:rPr sz="2400" b="1" spc="9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by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large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constant;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hence,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we </a:t>
            </a:r>
            <a:r>
              <a:rPr sz="2400" spc="110" dirty="0">
                <a:latin typeface="Times New Roman"/>
                <a:cs typeface="Times New Roman"/>
              </a:rPr>
              <a:t>enforce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𝒘</a:t>
            </a:r>
            <a:r>
              <a:rPr sz="2400" spc="45" dirty="0">
                <a:latin typeface="STIXGeneral"/>
                <a:cs typeface="STIXGeneral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unit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length</a:t>
            </a:r>
            <a:endParaRPr sz="24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dirty="0">
                <a:latin typeface="STIXGeneral"/>
                <a:cs typeface="STIXGeneral"/>
              </a:rPr>
              <a:t>𝒘𝒘</a:t>
            </a:r>
            <a:r>
              <a:rPr sz="2250" baseline="27777" dirty="0">
                <a:latin typeface="STIXGeneral"/>
                <a:cs typeface="STIXGeneral"/>
              </a:rPr>
              <a:t>𝑇</a:t>
            </a:r>
            <a:r>
              <a:rPr sz="2250" spc="472" baseline="27777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55" dirty="0">
                <a:latin typeface="STIXGeneral"/>
                <a:cs typeface="STIXGeneral"/>
              </a:rPr>
              <a:t> 1</a:t>
            </a:r>
            <a:endParaRPr sz="210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91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95" dirty="0">
                <a:latin typeface="Times New Roman"/>
                <a:cs typeface="Times New Roman"/>
              </a:rPr>
              <a:t>Objective</a:t>
            </a:r>
            <a:endParaRPr sz="24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30" dirty="0">
                <a:latin typeface="Times New Roman"/>
                <a:cs typeface="Times New Roman"/>
              </a:rPr>
              <a:t>maximize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STIXGeneral"/>
                <a:cs typeface="STIXGeneral"/>
              </a:rPr>
              <a:t>𝒘</a:t>
            </a:r>
            <a:r>
              <a:rPr sz="2250" spc="127" baseline="27777" dirty="0">
                <a:latin typeface="STIXGeneral"/>
                <a:cs typeface="STIXGeneral"/>
              </a:rPr>
              <a:t>𝑇</a:t>
            </a:r>
            <a:r>
              <a:rPr sz="2100" spc="85" dirty="0">
                <a:latin typeface="STIXGeneral"/>
                <a:cs typeface="STIXGeneral"/>
              </a:rPr>
              <a:t>𝑉𝑎𝑟(𝒙)𝒘</a:t>
            </a:r>
            <a:r>
              <a:rPr sz="2100" spc="6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subject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𝒘𝒘</a:t>
            </a:r>
            <a:r>
              <a:rPr sz="2250" baseline="27777" dirty="0">
                <a:latin typeface="STIXGeneral"/>
                <a:cs typeface="STIXGeneral"/>
              </a:rPr>
              <a:t>𝑇</a:t>
            </a:r>
            <a:r>
              <a:rPr sz="2250" spc="509" baseline="27777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80" dirty="0">
                <a:latin typeface="STIXGeneral"/>
                <a:cs typeface="STIXGeneral"/>
              </a:rPr>
              <a:t> </a:t>
            </a:r>
            <a:r>
              <a:rPr sz="2100" spc="55" dirty="0">
                <a:latin typeface="STIXGeneral"/>
                <a:cs typeface="STIXGeneral"/>
              </a:rPr>
              <a:t>1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19173" y="3049825"/>
            <a:ext cx="33655" cy="34290"/>
          </a:xfrm>
          <a:custGeom>
            <a:avLst/>
            <a:gdLst/>
            <a:ahLst/>
            <a:cxnLst/>
            <a:rect l="l" t="t" r="r" b="b"/>
            <a:pathLst>
              <a:path w="33654" h="34289">
                <a:moveTo>
                  <a:pt x="14176" y="0"/>
                </a:moveTo>
                <a:lnTo>
                  <a:pt x="8427" y="1668"/>
                </a:lnTo>
                <a:lnTo>
                  <a:pt x="3619" y="5540"/>
                </a:lnTo>
                <a:lnTo>
                  <a:pt x="631" y="10973"/>
                </a:lnTo>
                <a:lnTo>
                  <a:pt x="0" y="16906"/>
                </a:lnTo>
                <a:lnTo>
                  <a:pt x="1654" y="22649"/>
                </a:lnTo>
                <a:lnTo>
                  <a:pt x="5524" y="27511"/>
                </a:lnTo>
                <a:lnTo>
                  <a:pt x="7810" y="29289"/>
                </a:lnTo>
                <a:lnTo>
                  <a:pt x="11874" y="32718"/>
                </a:lnTo>
                <a:lnTo>
                  <a:pt x="33464" y="18621"/>
                </a:lnTo>
                <a:lnTo>
                  <a:pt x="33464" y="16081"/>
                </a:lnTo>
                <a:lnTo>
                  <a:pt x="32829" y="13541"/>
                </a:lnTo>
                <a:lnTo>
                  <a:pt x="32702" y="13287"/>
                </a:lnTo>
                <a:lnTo>
                  <a:pt x="31940" y="10239"/>
                </a:lnTo>
                <a:lnTo>
                  <a:pt x="30162" y="7445"/>
                </a:lnTo>
                <a:lnTo>
                  <a:pt x="27749" y="5413"/>
                </a:lnTo>
                <a:lnTo>
                  <a:pt x="25590" y="3508"/>
                </a:lnTo>
                <a:lnTo>
                  <a:pt x="20139" y="593"/>
                </a:lnTo>
                <a:lnTo>
                  <a:pt x="141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654" y="649494"/>
            <a:ext cx="8303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cap="small" spc="110" dirty="0"/>
              <a:t>Background</a:t>
            </a:r>
            <a:r>
              <a:rPr sz="2800" cap="small" spc="200" dirty="0"/>
              <a:t> </a:t>
            </a:r>
            <a:r>
              <a:rPr sz="2800" cap="small" spc="150" dirty="0"/>
              <a:t>–</a:t>
            </a:r>
            <a:r>
              <a:rPr sz="2800" cap="small" spc="114" dirty="0"/>
              <a:t> </a:t>
            </a:r>
            <a:r>
              <a:rPr sz="2800" cap="small" spc="135" dirty="0"/>
              <a:t>Constrained</a:t>
            </a:r>
            <a:r>
              <a:rPr sz="2800" cap="small" spc="215" dirty="0"/>
              <a:t> </a:t>
            </a:r>
            <a:r>
              <a:rPr sz="2800" cap="small" spc="110" dirty="0"/>
              <a:t>optimization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8894" y="1353658"/>
            <a:ext cx="3465829" cy="33210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770"/>
              </a:spcBef>
              <a:tabLst>
                <a:tab pos="1982470" algn="l"/>
              </a:tabLst>
            </a:pPr>
            <a:r>
              <a:rPr sz="2100" spc="-20" dirty="0">
                <a:latin typeface="Times New Roman"/>
                <a:cs typeface="Times New Roman"/>
              </a:rPr>
              <a:t>Find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b="1" spc="-50" dirty="0">
                <a:latin typeface="Times New Roman"/>
                <a:cs typeface="Times New Roman"/>
              </a:rPr>
              <a:t>θ</a:t>
            </a:r>
            <a:endParaRPr sz="2100">
              <a:latin typeface="Times New Roman"/>
              <a:cs typeface="Times New Roman"/>
            </a:endParaRPr>
          </a:p>
          <a:p>
            <a:pPr marL="433705" marR="954405" indent="8255">
              <a:lnSpc>
                <a:spcPct val="127000"/>
              </a:lnSpc>
              <a:tabLst>
                <a:tab pos="2042160" algn="l"/>
              </a:tabLst>
            </a:pPr>
            <a:r>
              <a:rPr sz="2100" spc="-10" dirty="0">
                <a:latin typeface="Times New Roman"/>
                <a:cs typeface="Times New Roman"/>
              </a:rPr>
              <a:t>maximizing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-30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 </a:t>
            </a:r>
            <a:r>
              <a:rPr sz="2100" dirty="0">
                <a:latin typeface="Times New Roman"/>
                <a:cs typeface="Times New Roman"/>
              </a:rPr>
              <a:t>subject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to</a:t>
            </a:r>
            <a:endParaRPr sz="2100">
              <a:latin typeface="Times New Roman"/>
              <a:cs typeface="Times New Roman"/>
            </a:endParaRPr>
          </a:p>
          <a:p>
            <a:pPr marL="1986914">
              <a:lnSpc>
                <a:spcPct val="100000"/>
              </a:lnSpc>
              <a:spcBef>
                <a:spcPts val="680"/>
              </a:spcBef>
              <a:tabLst>
                <a:tab pos="2830830" algn="l"/>
                <a:tab pos="3253104" algn="l"/>
              </a:tabLst>
            </a:pPr>
            <a:r>
              <a:rPr sz="2100" i="1" spc="-90" dirty="0">
                <a:latin typeface="Times New Roman"/>
                <a:cs typeface="Times New Roman"/>
              </a:rPr>
              <a:t>c</a:t>
            </a:r>
            <a:r>
              <a:rPr sz="1875" spc="-135" baseline="-24444" dirty="0">
                <a:latin typeface="Times New Roman"/>
                <a:cs typeface="Times New Roman"/>
              </a:rPr>
              <a:t>1</a:t>
            </a:r>
            <a:r>
              <a:rPr sz="1875" spc="-232" baseline="-24444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Arial"/>
                <a:cs typeface="Arial"/>
              </a:rPr>
              <a:t>=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50" dirty="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  <a:p>
            <a:pPr marR="440055" algn="r">
              <a:lnSpc>
                <a:spcPct val="100000"/>
              </a:lnSpc>
              <a:spcBef>
                <a:spcPts val="680"/>
              </a:spcBef>
            </a:pPr>
            <a:r>
              <a:rPr sz="2100" spc="-25" dirty="0">
                <a:latin typeface="Times New Roman"/>
                <a:cs typeface="Times New Roman"/>
              </a:rPr>
              <a:t>...</a:t>
            </a:r>
            <a:endParaRPr sz="2100">
              <a:latin typeface="Times New Roman"/>
              <a:cs typeface="Times New Roman"/>
            </a:endParaRPr>
          </a:p>
          <a:p>
            <a:pPr marL="1986914">
              <a:lnSpc>
                <a:spcPct val="100000"/>
              </a:lnSpc>
              <a:spcBef>
                <a:spcPts val="680"/>
              </a:spcBef>
              <a:tabLst>
                <a:tab pos="2830830" algn="l"/>
                <a:tab pos="3253740" algn="l"/>
              </a:tabLst>
            </a:pPr>
            <a:r>
              <a:rPr sz="2100" i="1" spc="-10" dirty="0">
                <a:latin typeface="Times New Roman"/>
                <a:cs typeface="Times New Roman"/>
              </a:rPr>
              <a:t>c</a:t>
            </a:r>
            <a:r>
              <a:rPr sz="1875" i="1" spc="-15" baseline="-24444" dirty="0">
                <a:latin typeface="Times New Roman"/>
                <a:cs typeface="Times New Roman"/>
              </a:rPr>
              <a:t>m</a:t>
            </a:r>
            <a:r>
              <a:rPr sz="1875" i="1" spc="-97" baseline="-24444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Arial"/>
                <a:cs typeface="Arial"/>
              </a:rPr>
              <a:t>=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50" dirty="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800" spc="140" dirty="0">
                <a:latin typeface="Times New Roman"/>
                <a:cs typeface="Times New Roman"/>
              </a:rPr>
              <a:t>Form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Lagrangian: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1698" y="4960142"/>
            <a:ext cx="15621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i="1" spc="15" dirty="0">
                <a:latin typeface="Times New Roman"/>
                <a:cs typeface="Times New Roman"/>
              </a:rPr>
              <a:t>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7452" y="4937998"/>
            <a:ext cx="3378200" cy="8718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  <a:tabLst>
                <a:tab pos="1278255" algn="l"/>
              </a:tabLst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3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b="1" spc="-10" dirty="0">
                <a:latin typeface="Times New Roman"/>
                <a:cs typeface="Times New Roman"/>
              </a:rPr>
              <a:t>θ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λ</a:t>
            </a:r>
            <a:r>
              <a:rPr sz="2400" spc="70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Arial"/>
                <a:cs typeface="Arial"/>
              </a:rPr>
              <a:t>=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θ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Arial"/>
                <a:cs typeface="Arial"/>
              </a:rPr>
              <a:t>−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5475" spc="284" baseline="-8371" dirty="0">
                <a:latin typeface="Arial"/>
                <a:cs typeface="Arial"/>
              </a:rPr>
              <a:t>∑</a:t>
            </a:r>
            <a:r>
              <a:rPr sz="2550" i="1" spc="190" dirty="0">
                <a:latin typeface="Arial"/>
                <a:cs typeface="Arial"/>
              </a:rPr>
              <a:t>λ</a:t>
            </a:r>
            <a:r>
              <a:rPr sz="2100" i="1" spc="284" baseline="-23809" dirty="0">
                <a:latin typeface="Times New Roman"/>
                <a:cs typeface="Times New Roman"/>
              </a:rPr>
              <a:t>j</a:t>
            </a:r>
            <a:r>
              <a:rPr sz="2400" i="1" spc="190" dirty="0">
                <a:latin typeface="Times New Roman"/>
                <a:cs typeface="Times New Roman"/>
              </a:rPr>
              <a:t>c</a:t>
            </a:r>
            <a:r>
              <a:rPr sz="2100" i="1" spc="284" baseline="-23809" dirty="0">
                <a:latin typeface="Times New Roman"/>
                <a:cs typeface="Times New Roman"/>
              </a:rPr>
              <a:t>j</a:t>
            </a:r>
            <a:r>
              <a:rPr sz="2100" i="1" spc="-15" baseline="-23809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(</a:t>
            </a:r>
            <a:r>
              <a:rPr sz="2400" b="1" spc="-25" dirty="0">
                <a:latin typeface="Times New Roman"/>
                <a:cs typeface="Times New Roman"/>
              </a:rPr>
              <a:t>θ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2143125">
              <a:lnSpc>
                <a:spcPct val="100000"/>
              </a:lnSpc>
              <a:spcBef>
                <a:spcPts val="185"/>
              </a:spcBef>
            </a:pPr>
            <a:r>
              <a:rPr sz="1400" i="1" dirty="0">
                <a:latin typeface="Times New Roman"/>
                <a:cs typeface="Times New Roman"/>
              </a:rPr>
              <a:t>j</a:t>
            </a:r>
            <a:r>
              <a:rPr sz="1400" i="1" spc="-22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Arial"/>
                <a:cs typeface="Arial"/>
              </a:rPr>
              <a:t>=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68345C-BF8D-C71C-E690-ADD01B98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52" y="3785238"/>
            <a:ext cx="3242887" cy="2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C25047-DB2D-0209-621C-E59EFAEA7D68}"/>
              </a:ext>
            </a:extLst>
          </p:cNvPr>
          <p:cNvSpPr txBox="1"/>
          <p:nvPr/>
        </p:nvSpPr>
        <p:spPr>
          <a:xfrm>
            <a:off x="6278395" y="2465808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8180" lvl="1" indent="-274320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lang="en-US" sz="1800" dirty="0">
                <a:latin typeface="STIXGeneral"/>
                <a:cs typeface="STIXGeneral"/>
              </a:rPr>
              <a:t>𝒘𝒘</a:t>
            </a:r>
            <a:r>
              <a:rPr lang="en-US" sz="1800" baseline="27777" dirty="0">
                <a:latin typeface="STIXGeneral"/>
                <a:cs typeface="STIXGeneral"/>
              </a:rPr>
              <a:t>𝑇</a:t>
            </a:r>
            <a:r>
              <a:rPr lang="en-US" sz="1800" spc="472" baseline="27777" dirty="0">
                <a:latin typeface="STIXGeneral"/>
                <a:cs typeface="STIXGeneral"/>
              </a:rPr>
              <a:t> </a:t>
            </a:r>
            <a:r>
              <a:rPr lang="en-US" sz="1800" spc="125" dirty="0">
                <a:latin typeface="STIXGeneral"/>
                <a:cs typeface="STIXGeneral"/>
              </a:rPr>
              <a:t>=</a:t>
            </a:r>
            <a:r>
              <a:rPr lang="en-US" sz="1800" spc="55" dirty="0">
                <a:latin typeface="STIXGeneral"/>
                <a:cs typeface="STIXGeneral"/>
              </a:rPr>
              <a:t> 1</a:t>
            </a:r>
            <a:endParaRPr lang="en-US" sz="1800" dirty="0">
              <a:latin typeface="STIXGeneral"/>
              <a:cs typeface="STIXGener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95ED7F4-AFF4-62EB-231E-7A32FEA0DF15}"/>
                  </a:ext>
                </a:extLst>
              </p14:cNvPr>
              <p14:cNvContentPartPr/>
              <p14:nvPr/>
            </p14:nvContentPartPr>
            <p14:xfrm>
              <a:off x="7220160" y="4870440"/>
              <a:ext cx="311400" cy="286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95ED7F4-AFF4-62EB-231E-7A32FEA0DF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0800" y="4861080"/>
                <a:ext cx="330120" cy="30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58239"/>
            <a:ext cx="506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Maximize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𝑥𝑦</a:t>
            </a:r>
            <a:r>
              <a:rPr sz="2400" spc="110" dirty="0">
                <a:latin typeface="STIXGeneral"/>
                <a:cs typeface="STIXGeneral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subject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𝑥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60" dirty="0">
                <a:latin typeface="STIXGeneral"/>
                <a:cs typeface="STIXGeneral"/>
              </a:rPr>
              <a:t> </a:t>
            </a:r>
            <a:r>
              <a:rPr sz="2400" spc="140" dirty="0">
                <a:latin typeface="STIXGeneral"/>
                <a:cs typeface="STIXGeneral"/>
              </a:rPr>
              <a:t>𝑦</a:t>
            </a:r>
            <a:r>
              <a:rPr sz="2400" spc="10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7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10</a:t>
            </a:r>
            <a:endParaRPr sz="2400">
              <a:latin typeface="STIXGeneral"/>
              <a:cs typeface="STIXGene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0" dirty="0"/>
              <a:t> </a:t>
            </a:r>
            <a:r>
              <a:rPr cap="small" spc="150" dirty="0"/>
              <a:t>with</a:t>
            </a:r>
            <a:r>
              <a:rPr cap="small" spc="254" dirty="0"/>
              <a:t> </a:t>
            </a:r>
            <a:r>
              <a:rPr cap="small" spc="204" dirty="0"/>
              <a:t>One</a:t>
            </a:r>
            <a:r>
              <a:rPr cap="small" spc="254" dirty="0"/>
              <a:t> </a:t>
            </a:r>
            <a:r>
              <a:rPr cap="small" spc="160" dirty="0"/>
              <a:t>Dimension</a:t>
            </a:r>
          </a:p>
        </p:txBody>
      </p:sp>
      <p:sp>
        <p:nvSpPr>
          <p:cNvPr id="3" name="object 3"/>
          <p:cNvSpPr/>
          <p:nvPr/>
        </p:nvSpPr>
        <p:spPr>
          <a:xfrm>
            <a:off x="2398648" y="1704594"/>
            <a:ext cx="374650" cy="223520"/>
          </a:xfrm>
          <a:custGeom>
            <a:avLst/>
            <a:gdLst/>
            <a:ahLst/>
            <a:cxnLst/>
            <a:rect l="l" t="t" r="r" b="b"/>
            <a:pathLst>
              <a:path w="374650" h="223519">
                <a:moveTo>
                  <a:pt x="303402" y="0"/>
                </a:moveTo>
                <a:lnTo>
                  <a:pt x="300227" y="9143"/>
                </a:lnTo>
                <a:lnTo>
                  <a:pt x="313134" y="14714"/>
                </a:lnTo>
                <a:lnTo>
                  <a:pt x="324231" y="22463"/>
                </a:lnTo>
                <a:lnTo>
                  <a:pt x="346809" y="58429"/>
                </a:lnTo>
                <a:lnTo>
                  <a:pt x="354202" y="110489"/>
                </a:lnTo>
                <a:lnTo>
                  <a:pt x="353371" y="130159"/>
                </a:lnTo>
                <a:lnTo>
                  <a:pt x="340994" y="178307"/>
                </a:lnTo>
                <a:lnTo>
                  <a:pt x="313348" y="208401"/>
                </a:lnTo>
                <a:lnTo>
                  <a:pt x="300608" y="213994"/>
                </a:lnTo>
                <a:lnTo>
                  <a:pt x="303402" y="223011"/>
                </a:lnTo>
                <a:lnTo>
                  <a:pt x="346069" y="197794"/>
                </a:lnTo>
                <a:lnTo>
                  <a:pt x="369950" y="150987"/>
                </a:lnTo>
                <a:lnTo>
                  <a:pt x="374523" y="111632"/>
                </a:lnTo>
                <a:lnTo>
                  <a:pt x="373378" y="91176"/>
                </a:lnTo>
                <a:lnTo>
                  <a:pt x="356107" y="39115"/>
                </a:lnTo>
                <a:lnTo>
                  <a:pt x="319567" y="5861"/>
                </a:lnTo>
                <a:lnTo>
                  <a:pt x="303402" y="0"/>
                </a:lnTo>
                <a:close/>
              </a:path>
              <a:path w="374650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1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51021" y="1704594"/>
            <a:ext cx="297180" cy="223520"/>
          </a:xfrm>
          <a:custGeom>
            <a:avLst/>
            <a:gdLst/>
            <a:ahLst/>
            <a:cxnLst/>
            <a:rect l="l" t="t" r="r" b="b"/>
            <a:pathLst>
              <a:path w="297179" h="223519">
                <a:moveTo>
                  <a:pt x="225678" y="0"/>
                </a:moveTo>
                <a:lnTo>
                  <a:pt x="222503" y="9143"/>
                </a:lnTo>
                <a:lnTo>
                  <a:pt x="235410" y="14714"/>
                </a:lnTo>
                <a:lnTo>
                  <a:pt x="246506" y="22463"/>
                </a:lnTo>
                <a:lnTo>
                  <a:pt x="269085" y="58429"/>
                </a:lnTo>
                <a:lnTo>
                  <a:pt x="276478" y="110489"/>
                </a:lnTo>
                <a:lnTo>
                  <a:pt x="275647" y="130159"/>
                </a:lnTo>
                <a:lnTo>
                  <a:pt x="263270" y="178307"/>
                </a:lnTo>
                <a:lnTo>
                  <a:pt x="235624" y="208401"/>
                </a:lnTo>
                <a:lnTo>
                  <a:pt x="222884" y="213994"/>
                </a:lnTo>
                <a:lnTo>
                  <a:pt x="225678" y="223011"/>
                </a:lnTo>
                <a:lnTo>
                  <a:pt x="268345" y="197794"/>
                </a:lnTo>
                <a:lnTo>
                  <a:pt x="292227" y="150987"/>
                </a:lnTo>
                <a:lnTo>
                  <a:pt x="296799" y="111632"/>
                </a:lnTo>
                <a:lnTo>
                  <a:pt x="295654" y="91176"/>
                </a:lnTo>
                <a:lnTo>
                  <a:pt x="278383" y="39115"/>
                </a:lnTo>
                <a:lnTo>
                  <a:pt x="241843" y="5861"/>
                </a:lnTo>
                <a:lnTo>
                  <a:pt x="225678" y="0"/>
                </a:lnTo>
                <a:close/>
              </a:path>
              <a:path w="297179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1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1486" y="1751202"/>
            <a:ext cx="26650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50160" algn="l"/>
              </a:tabLst>
            </a:pPr>
            <a:r>
              <a:rPr sz="1350" spc="70" dirty="0">
                <a:latin typeface="STIXGeneral"/>
                <a:cs typeface="STIXGeneral"/>
              </a:rPr>
              <a:t>1</a:t>
            </a:r>
            <a:r>
              <a:rPr sz="1350" dirty="0">
                <a:latin typeface="STIXGeneral"/>
                <a:cs typeface="STIXGeneral"/>
              </a:rPr>
              <a:t>	</a:t>
            </a:r>
            <a:r>
              <a:rPr sz="1350" spc="70" dirty="0">
                <a:latin typeface="STIXGeneral"/>
                <a:cs typeface="STIXGeneral"/>
              </a:rPr>
              <a:t>1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840" y="1632330"/>
            <a:ext cx="62407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24485" algn="l"/>
                <a:tab pos="2362835" algn="l"/>
              </a:tabLst>
            </a:pPr>
            <a:r>
              <a:rPr sz="1900" spc="120" dirty="0">
                <a:latin typeface="Times New Roman"/>
                <a:cs typeface="Times New Roman"/>
              </a:rPr>
              <a:t>maximize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𝑉𝑎𝑟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𝑧</a:t>
            </a:r>
            <a:r>
              <a:rPr sz="2025" spc="-37" baseline="-16460" dirty="0">
                <a:latin typeface="STIXGeneral"/>
                <a:cs typeface="STIXGeneral"/>
              </a:rPr>
              <a:t>1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55" dirty="0">
                <a:latin typeface="STIXGeneral"/>
                <a:cs typeface="STIXGeneral"/>
              </a:rPr>
              <a:t> </a:t>
            </a:r>
            <a:r>
              <a:rPr sz="1900" spc="114" dirty="0">
                <a:latin typeface="STIXGeneral"/>
                <a:cs typeface="STIXGeneral"/>
              </a:rPr>
              <a:t>𝑤</a:t>
            </a:r>
            <a:r>
              <a:rPr sz="2025" spc="172" baseline="30864" dirty="0">
                <a:latin typeface="STIXGeneral"/>
                <a:cs typeface="STIXGeneral"/>
              </a:rPr>
              <a:t>𝑇</a:t>
            </a:r>
            <a:r>
              <a:rPr sz="1900" spc="114" dirty="0">
                <a:latin typeface="STIXGeneral"/>
                <a:cs typeface="STIXGeneral"/>
              </a:rPr>
              <a:t>𝑉𝑎𝑟</a:t>
            </a:r>
            <a:r>
              <a:rPr sz="1900" spc="34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𝒙</a:t>
            </a:r>
            <a:r>
              <a:rPr sz="1900" spc="30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2025" spc="397" baseline="-16460" dirty="0">
                <a:latin typeface="STIXGeneral"/>
                <a:cs typeface="STIXGeneral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subject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TIXGeneral"/>
                <a:cs typeface="STIXGeneral"/>
              </a:rPr>
              <a:t>𝑤</a:t>
            </a:r>
            <a:r>
              <a:rPr sz="2025" spc="75" baseline="30864" dirty="0">
                <a:latin typeface="STIXGeneral"/>
                <a:cs typeface="STIXGeneral"/>
              </a:rPr>
              <a:t>𝑇</a:t>
            </a:r>
            <a:r>
              <a:rPr sz="1900" spc="50" dirty="0">
                <a:latin typeface="STIXGeneral"/>
                <a:cs typeface="STIXGeneral"/>
              </a:rPr>
              <a:t>𝑤</a:t>
            </a:r>
            <a:r>
              <a:rPr sz="2025" spc="75" baseline="-16460" dirty="0">
                <a:latin typeface="STIXGeneral"/>
                <a:cs typeface="STIXGeneral"/>
              </a:rPr>
              <a:t>1</a:t>
            </a:r>
            <a:r>
              <a:rPr sz="2025" spc="367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55" dirty="0">
                <a:latin typeface="STIXGeneral"/>
                <a:cs typeface="STIXGeneral"/>
              </a:rPr>
              <a:t> </a:t>
            </a:r>
            <a:r>
              <a:rPr sz="1900" spc="45" dirty="0">
                <a:latin typeface="STIXGeneral"/>
                <a:cs typeface="STIXGeneral"/>
              </a:rPr>
              <a:t>1</a:t>
            </a:r>
            <a:endParaRPr sz="190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40" y="1919757"/>
            <a:ext cx="5677535" cy="14236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71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30" dirty="0">
                <a:latin typeface="Times New Roman"/>
                <a:cs typeface="Times New Roman"/>
              </a:rPr>
              <a:t>Let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𝒙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be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covariance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matrix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TIXGeneral"/>
                <a:cs typeface="STIXGeneral"/>
              </a:rPr>
              <a:t>Σ</a:t>
            </a:r>
            <a:endParaRPr sz="190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6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70" dirty="0">
                <a:latin typeface="Times New Roman"/>
                <a:cs typeface="Times New Roman"/>
              </a:rPr>
              <a:t>Objective</a:t>
            </a:r>
            <a:endParaRPr sz="19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ts val="1360"/>
              </a:lnSpc>
              <a:spcBef>
                <a:spcPts val="40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spc="90" dirty="0">
                <a:latin typeface="Times New Roman"/>
                <a:cs typeface="Times New Roman"/>
              </a:rPr>
              <a:t>Maximize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9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subject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to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9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80" dirty="0">
                <a:latin typeface="STIXGeneral"/>
                <a:cs typeface="STIXGeneral"/>
              </a:rPr>
              <a:t> </a:t>
            </a:r>
            <a:r>
              <a:rPr sz="1600" spc="30" dirty="0">
                <a:latin typeface="STIXGeneral"/>
                <a:cs typeface="STIXGeneral"/>
              </a:rPr>
              <a:t>1</a:t>
            </a:r>
            <a:endParaRPr sz="1600" dirty="0">
              <a:latin typeface="STIXGeneral"/>
              <a:cs typeface="STIXGeneral"/>
            </a:endParaRPr>
          </a:p>
          <a:p>
            <a:pPr marL="1797050">
              <a:lnSpc>
                <a:spcPts val="819"/>
              </a:lnSpc>
              <a:tabLst>
                <a:tab pos="3421379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35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25" dirty="0">
                <a:latin typeface="Times New Roman"/>
                <a:cs typeface="Times New Roman"/>
              </a:rPr>
              <a:t>Lagrange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2698" y="3467480"/>
            <a:ext cx="11588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59815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604" y="3368421"/>
            <a:ext cx="3306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11785" algn="l"/>
              </a:tabLst>
            </a:pPr>
            <a:r>
              <a:rPr sz="1600" spc="95" dirty="0">
                <a:latin typeface="Times New Roman"/>
                <a:cs typeface="Times New Roman"/>
              </a:rPr>
              <a:t>maximize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0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35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𝜆(𝑤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22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25" dirty="0">
                <a:latin typeface="STIXGeneral"/>
                <a:cs typeface="STIXGeneral"/>
              </a:rPr>
              <a:t> </a:t>
            </a:r>
            <a:r>
              <a:rPr sz="1600" spc="75" dirty="0">
                <a:latin typeface="STIXGeneral"/>
                <a:cs typeface="STIXGeneral"/>
              </a:rPr>
              <a:t>1)</a:t>
            </a:r>
            <a:endParaRPr sz="16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540" y="3604942"/>
            <a:ext cx="5596890" cy="18141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75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40" dirty="0">
                <a:latin typeface="Times New Roman"/>
                <a:cs typeface="Times New Roman"/>
              </a:rPr>
              <a:t>Take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derivative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respect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set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zero</a:t>
            </a:r>
            <a:endParaRPr sz="19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55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dirty="0">
                <a:latin typeface="STIXGeneral"/>
                <a:cs typeface="STIXGeneral"/>
              </a:rPr>
              <a:t>2Σ𝑤</a:t>
            </a:r>
            <a:r>
              <a:rPr sz="1725" baseline="-16908" dirty="0">
                <a:latin typeface="STIXGeneral"/>
                <a:cs typeface="STIXGeneral"/>
              </a:rPr>
              <a:t>1</a:t>
            </a:r>
            <a:r>
              <a:rPr sz="1725" spc="172" baseline="-16908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-7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2𝜆𝑤</a:t>
            </a:r>
            <a:r>
              <a:rPr sz="1725" baseline="-16908" dirty="0">
                <a:latin typeface="STIXGeneral"/>
                <a:cs typeface="STIXGeneral"/>
              </a:rPr>
              <a:t>1</a:t>
            </a:r>
            <a:r>
              <a:rPr sz="1725" spc="307" baseline="-16908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20" dirty="0">
                <a:latin typeface="STIXGeneral"/>
                <a:cs typeface="STIXGeneral"/>
              </a:rPr>
              <a:t> </a:t>
            </a:r>
            <a:r>
              <a:rPr sz="1600" spc="30" dirty="0">
                <a:latin typeface="STIXGeneral"/>
                <a:cs typeface="STIXGeneral"/>
              </a:rPr>
              <a:t>0</a:t>
            </a:r>
            <a:endParaRPr sz="1600">
              <a:latin typeface="STIXGeneral"/>
              <a:cs typeface="STIXGeneral"/>
            </a:endParaRPr>
          </a:p>
          <a:p>
            <a:pPr marL="678180" lvl="1" indent="-274320">
              <a:lnSpc>
                <a:spcPct val="100000"/>
              </a:lnSpc>
              <a:spcBef>
                <a:spcPts val="77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spc="-10" dirty="0">
                <a:latin typeface="STIXGeneral"/>
                <a:cs typeface="STIXGeneral"/>
              </a:rPr>
              <a:t>Σ𝑤</a:t>
            </a:r>
            <a:r>
              <a:rPr sz="1725" spc="-15" baseline="-14492" dirty="0">
                <a:latin typeface="STIXGeneral"/>
                <a:cs typeface="STIXGeneral"/>
              </a:rPr>
              <a:t>1</a:t>
            </a:r>
            <a:r>
              <a:rPr sz="1725" spc="202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-20" dirty="0">
                <a:latin typeface="STIXGeneral"/>
                <a:cs typeface="STIXGeneral"/>
              </a:rPr>
              <a:t> </a:t>
            </a:r>
            <a:r>
              <a:rPr sz="1600" spc="-25" dirty="0">
                <a:latin typeface="STIXGeneral"/>
                <a:cs typeface="STIXGeneral"/>
              </a:rPr>
              <a:t>𝜆𝑤</a:t>
            </a:r>
            <a:r>
              <a:rPr sz="1725" spc="-37" baseline="-14492" dirty="0">
                <a:latin typeface="STIXGeneral"/>
                <a:cs typeface="STIXGeneral"/>
              </a:rPr>
              <a:t>1</a:t>
            </a:r>
            <a:endParaRPr sz="1725" baseline="-14492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8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2025" spc="38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204" dirty="0">
                <a:latin typeface="Times New Roman"/>
                <a:cs typeface="Times New Roman"/>
              </a:rPr>
              <a:t>an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eigenvector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𝜆</a:t>
            </a:r>
            <a:r>
              <a:rPr sz="1900" spc="7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spc="204" dirty="0">
                <a:latin typeface="Times New Roman"/>
                <a:cs typeface="Times New Roman"/>
              </a:rPr>
              <a:t>an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eigenvalue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TIXGeneral"/>
                <a:cs typeface="STIXGeneral"/>
              </a:rPr>
              <a:t>Σ</a:t>
            </a:r>
            <a:endParaRPr sz="190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6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14" dirty="0">
                <a:latin typeface="Times New Roman"/>
                <a:cs typeface="Times New Roman"/>
              </a:rPr>
              <a:t>Because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we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maximize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variance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204" y="5446267"/>
            <a:ext cx="6676390" cy="561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360"/>
              </a:lnSpc>
              <a:spcBef>
                <a:spcPts val="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37185" algn="l"/>
              </a:tabLst>
            </a:pPr>
            <a:r>
              <a:rPr sz="1600" spc="95" dirty="0">
                <a:latin typeface="Times New Roman"/>
                <a:cs typeface="Times New Roman"/>
              </a:rPr>
              <a:t>maximize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𝜆𝑤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𝜆𝑤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𝜆</a:t>
            </a:r>
            <a:endParaRPr sz="1600">
              <a:latin typeface="STIXGeneral"/>
              <a:cs typeface="STIXGeneral"/>
            </a:endParaRPr>
          </a:p>
          <a:p>
            <a:pPr marL="1443990">
              <a:lnSpc>
                <a:spcPts val="819"/>
              </a:lnSpc>
              <a:tabLst>
                <a:tab pos="2322195" algn="l"/>
                <a:tab pos="3303270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2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37185" algn="l"/>
              </a:tabLst>
            </a:pP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eigenvector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that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corresponds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to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largest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imes New Roman"/>
                <a:cs typeface="Times New Roman"/>
              </a:rPr>
              <a:t>eigenvalue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Σ</a:t>
            </a:r>
            <a:endParaRPr sz="160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5" dirty="0"/>
              <a:t> </a:t>
            </a:r>
            <a:r>
              <a:rPr cap="small" spc="150" dirty="0"/>
              <a:t>with</a:t>
            </a:r>
            <a:r>
              <a:rPr cap="small" spc="254" dirty="0"/>
              <a:t> </a:t>
            </a:r>
            <a:r>
              <a:rPr dirty="0">
                <a:latin typeface="STIXGeneral"/>
                <a:cs typeface="STIXGeneral"/>
              </a:rPr>
              <a:t>𝑘</a:t>
            </a:r>
            <a:r>
              <a:rPr spc="185" dirty="0">
                <a:latin typeface="STIXGeneral"/>
                <a:cs typeface="STIXGeneral"/>
              </a:rPr>
              <a:t> </a:t>
            </a:r>
            <a:r>
              <a:rPr cap="small" spc="160" dirty="0"/>
              <a:t>Dimensions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38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95" dirty="0"/>
              <a:t>We</a:t>
            </a:r>
            <a:r>
              <a:rPr spc="70" dirty="0"/>
              <a:t> </a:t>
            </a:r>
            <a:r>
              <a:rPr spc="225" dirty="0"/>
              <a:t>want</a:t>
            </a:r>
            <a:r>
              <a:rPr spc="70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20" dirty="0"/>
              <a:t>second</a:t>
            </a:r>
            <a:r>
              <a:rPr spc="55" dirty="0"/>
              <a:t> </a:t>
            </a:r>
            <a:r>
              <a:rPr spc="120" dirty="0"/>
              <a:t>vector</a:t>
            </a:r>
            <a:r>
              <a:rPr spc="40" dirty="0"/>
              <a:t> </a:t>
            </a:r>
            <a:r>
              <a:rPr dirty="0">
                <a:latin typeface="STIXGeneral"/>
                <a:cs typeface="STIXGeneral"/>
              </a:rPr>
              <a:t>𝑤</a:t>
            </a:r>
            <a:r>
              <a:rPr sz="2625" baseline="-15873" dirty="0">
                <a:latin typeface="STIXGeneral"/>
                <a:cs typeface="STIXGeneral"/>
              </a:rPr>
              <a:t>2</a:t>
            </a:r>
            <a:r>
              <a:rPr sz="2625" spc="509" baseline="-15873" dirty="0">
                <a:latin typeface="STIXGeneral"/>
                <a:cs typeface="STIXGeneral"/>
              </a:rPr>
              <a:t> </a:t>
            </a:r>
            <a:r>
              <a:rPr sz="2400" spc="130" dirty="0"/>
              <a:t>to</a:t>
            </a:r>
            <a:r>
              <a:rPr sz="2400" spc="55" dirty="0"/>
              <a:t> </a:t>
            </a:r>
            <a:r>
              <a:rPr sz="2400" spc="120" dirty="0"/>
              <a:t>be</a:t>
            </a:r>
            <a:r>
              <a:rPr sz="2400" spc="75" dirty="0"/>
              <a:t> </a:t>
            </a:r>
            <a:r>
              <a:rPr sz="2400" spc="140" dirty="0"/>
              <a:t>orthogonal</a:t>
            </a:r>
            <a:r>
              <a:rPr sz="2400" spc="60" dirty="0"/>
              <a:t> </a:t>
            </a:r>
            <a:r>
              <a:rPr sz="2400" spc="105" dirty="0"/>
              <a:t>to</a:t>
            </a:r>
            <a:endParaRPr sz="2400" dirty="0">
              <a:latin typeface="STIXGeneral"/>
              <a:cs typeface="STIXGeneral"/>
            </a:endParaRP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dirty="0">
                <a:latin typeface="STIXGeneral"/>
                <a:cs typeface="STIXGeneral"/>
              </a:rPr>
              <a:t>𝑤</a:t>
            </a:r>
            <a:r>
              <a:rPr sz="2625" baseline="-15873" dirty="0">
                <a:latin typeface="STIXGeneral"/>
                <a:cs typeface="STIXGeneral"/>
              </a:rPr>
              <a:t>1</a:t>
            </a:r>
            <a:r>
              <a:rPr sz="2625" spc="450" baseline="-15873" dirty="0">
                <a:latin typeface="STIXGeneral"/>
                <a:cs typeface="STIXGeneral"/>
              </a:rPr>
              <a:t> </a:t>
            </a:r>
            <a:r>
              <a:rPr sz="2400" spc="85" dirty="0"/>
              <a:t>so</a:t>
            </a:r>
            <a:r>
              <a:rPr sz="2400" spc="60" dirty="0"/>
              <a:t> </a:t>
            </a:r>
            <a:r>
              <a:rPr sz="2400" spc="254" dirty="0"/>
              <a:t>that</a:t>
            </a:r>
            <a:r>
              <a:rPr sz="2400" spc="60" dirty="0"/>
              <a:t> </a:t>
            </a:r>
            <a:r>
              <a:rPr sz="2400" spc="215" dirty="0"/>
              <a:t>the</a:t>
            </a:r>
            <a:r>
              <a:rPr sz="2400" spc="60" dirty="0"/>
              <a:t> </a:t>
            </a:r>
            <a:r>
              <a:rPr sz="2400" dirty="0">
                <a:latin typeface="STIXGeneral"/>
                <a:cs typeface="STIXGeneral"/>
              </a:rPr>
              <a:t>𝑧</a:t>
            </a:r>
            <a:r>
              <a:rPr sz="2625" baseline="-15873" dirty="0">
                <a:latin typeface="STIXGeneral"/>
                <a:cs typeface="STIXGeneral"/>
              </a:rPr>
              <a:t>2</a:t>
            </a:r>
            <a:r>
              <a:rPr sz="2625" spc="487" baseline="-15873" dirty="0">
                <a:latin typeface="STIXGeneral"/>
                <a:cs typeface="STIXGeneral"/>
              </a:rPr>
              <a:t> </a:t>
            </a:r>
            <a:r>
              <a:rPr sz="2400" spc="125" dirty="0"/>
              <a:t>is</a:t>
            </a:r>
            <a:r>
              <a:rPr sz="2400" spc="45" dirty="0"/>
              <a:t> </a:t>
            </a:r>
            <a:r>
              <a:rPr sz="2400" spc="165" dirty="0"/>
              <a:t>uncorrelated</a:t>
            </a:r>
            <a:r>
              <a:rPr sz="2400" spc="35" dirty="0"/>
              <a:t> </a:t>
            </a:r>
            <a:r>
              <a:rPr sz="2400" spc="175" dirty="0"/>
              <a:t>with</a:t>
            </a:r>
            <a:r>
              <a:rPr sz="2400" spc="50" dirty="0"/>
              <a:t> </a:t>
            </a:r>
            <a:r>
              <a:rPr sz="2400" spc="-25" dirty="0">
                <a:latin typeface="STIXGeneral"/>
                <a:cs typeface="STIXGeneral"/>
              </a:rPr>
              <a:t>𝑧</a:t>
            </a:r>
            <a:r>
              <a:rPr sz="2625" spc="-37" baseline="-15873" dirty="0">
                <a:latin typeface="STIXGeneral"/>
                <a:cs typeface="STIXGeneral"/>
              </a:rPr>
              <a:t>1</a:t>
            </a:r>
            <a:endParaRPr sz="2625" baseline="-15873" dirty="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8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150" dirty="0"/>
              <a:t>Skipping</a:t>
            </a:r>
            <a:r>
              <a:rPr spc="45" dirty="0"/>
              <a:t> </a:t>
            </a:r>
            <a:r>
              <a:rPr spc="215" dirty="0"/>
              <a:t>the</a:t>
            </a:r>
            <a:r>
              <a:rPr spc="85" dirty="0"/>
              <a:t> </a:t>
            </a:r>
            <a:r>
              <a:rPr spc="160" dirty="0"/>
              <a:t>derivation</a:t>
            </a:r>
            <a:r>
              <a:rPr spc="65" dirty="0"/>
              <a:t> </a:t>
            </a:r>
            <a:r>
              <a:rPr spc="160" dirty="0"/>
              <a:t>details</a:t>
            </a:r>
          </a:p>
          <a:p>
            <a:pPr marL="6654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1</a:t>
            </a:r>
            <a:r>
              <a:rPr sz="2250" spc="457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largest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1</a:t>
            </a:r>
            <a:endParaRPr sz="2250" baseline="-16666" dirty="0">
              <a:latin typeface="STIXGeneral"/>
              <a:cs typeface="STIXGeneral"/>
            </a:endParaRPr>
          </a:p>
          <a:p>
            <a:pPr marL="665480" marR="1315085" lvl="1" indent="-274320">
              <a:lnSpc>
                <a:spcPct val="11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2</a:t>
            </a:r>
            <a:r>
              <a:rPr sz="2250" spc="457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second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largest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2</a:t>
            </a:r>
            <a:endParaRPr sz="2250" baseline="-16666" dirty="0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Times New Roman"/>
                <a:cs typeface="Times New Roman"/>
              </a:rPr>
              <a:t>…</a:t>
            </a:r>
          </a:p>
          <a:p>
            <a:pPr marL="665480" lvl="1" indent="-274320">
              <a:lnSpc>
                <a:spcPct val="100000"/>
              </a:lnSpc>
              <a:spcBef>
                <a:spcPts val="8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𝑘</a:t>
            </a:r>
            <a:r>
              <a:rPr sz="2250" spc="509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STIXGeneral"/>
                <a:cs typeface="STIXGeneral"/>
              </a:rPr>
              <a:t>𝑘</a:t>
            </a:r>
            <a:r>
              <a:rPr sz="2250" spc="179" baseline="27777" dirty="0">
                <a:latin typeface="STIXGeneral"/>
                <a:cs typeface="STIXGeneral"/>
              </a:rPr>
              <a:t>𝑡ℎ</a:t>
            </a:r>
            <a:r>
              <a:rPr sz="2250" spc="487" baseline="27777" dirty="0">
                <a:latin typeface="STIXGeneral"/>
                <a:cs typeface="STIXGeneral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largest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𝑘</a:t>
            </a:r>
            <a:endParaRPr sz="2250" baseline="-16666" dirty="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6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215" dirty="0"/>
              <a:t>In</a:t>
            </a:r>
            <a:r>
              <a:rPr spc="65" dirty="0"/>
              <a:t> </a:t>
            </a:r>
            <a:r>
              <a:rPr spc="215" dirty="0"/>
              <a:t>the</a:t>
            </a:r>
            <a:r>
              <a:rPr spc="80" dirty="0"/>
              <a:t> </a:t>
            </a:r>
            <a:r>
              <a:rPr spc="150" dirty="0"/>
              <a:t>end,</a:t>
            </a:r>
            <a:r>
              <a:rPr spc="50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80" dirty="0"/>
              <a:t>transformation</a:t>
            </a:r>
            <a:r>
              <a:rPr spc="60" dirty="0"/>
              <a:t> </a:t>
            </a:r>
            <a:r>
              <a:rPr spc="125" dirty="0"/>
              <a:t>is</a:t>
            </a:r>
            <a:r>
              <a:rPr spc="65" dirty="0"/>
              <a:t> </a:t>
            </a:r>
            <a:r>
              <a:rPr spc="105" dirty="0"/>
              <a:t>typically</a:t>
            </a: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spc="165" dirty="0"/>
              <a:t>centered</a:t>
            </a:r>
            <a:r>
              <a:rPr spc="55" dirty="0"/>
              <a:t> </a:t>
            </a:r>
            <a:r>
              <a:rPr spc="195" dirty="0"/>
              <a:t>around</a:t>
            </a:r>
            <a:r>
              <a:rPr spc="60" dirty="0"/>
              <a:t> </a:t>
            </a:r>
            <a:r>
              <a:rPr spc="114" dirty="0"/>
              <a:t>zero</a:t>
            </a:r>
            <a:r>
              <a:rPr spc="75" dirty="0"/>
              <a:t> </a:t>
            </a:r>
            <a:r>
              <a:rPr spc="114" dirty="0"/>
              <a:t>(in</a:t>
            </a:r>
            <a:r>
              <a:rPr spc="55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70" dirty="0"/>
              <a:t>new</a:t>
            </a:r>
            <a:r>
              <a:rPr spc="80" dirty="0"/>
              <a:t> </a:t>
            </a:r>
            <a:r>
              <a:rPr spc="135" dirty="0"/>
              <a:t>dimensions)</a:t>
            </a:r>
          </a:p>
          <a:p>
            <a:pPr marL="665480" lvl="1" indent="-274320">
              <a:lnSpc>
                <a:spcPct val="100000"/>
              </a:lnSpc>
              <a:spcBef>
                <a:spcPts val="84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𝒛</a:t>
            </a:r>
            <a:r>
              <a:rPr sz="2100" spc="55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65" dirty="0">
                <a:latin typeface="STIXGeneral"/>
                <a:cs typeface="STIXGeneral"/>
              </a:rPr>
              <a:t> </a:t>
            </a:r>
            <a:r>
              <a:rPr sz="2100" spc="160" dirty="0">
                <a:latin typeface="STIXGeneral"/>
                <a:cs typeface="STIXGeneral"/>
              </a:rPr>
              <a:t>𝐰</a:t>
            </a:r>
            <a:r>
              <a:rPr sz="2250" spc="240" baseline="27777" dirty="0">
                <a:latin typeface="STIXGeneral"/>
                <a:cs typeface="STIXGeneral"/>
              </a:rPr>
              <a:t>T</a:t>
            </a:r>
            <a:r>
              <a:rPr sz="2100" spc="160" dirty="0">
                <a:latin typeface="STIXGeneral"/>
                <a:cs typeface="STIXGeneral"/>
              </a:rPr>
              <a:t>(𝐱</a:t>
            </a:r>
            <a:r>
              <a:rPr sz="2100" spc="-55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−</a:t>
            </a:r>
            <a:r>
              <a:rPr sz="2100" spc="-55" dirty="0">
                <a:latin typeface="STIXGeneral"/>
                <a:cs typeface="STIXGeneral"/>
              </a:rPr>
              <a:t> </a:t>
            </a:r>
            <a:r>
              <a:rPr sz="2100" spc="150" dirty="0">
                <a:latin typeface="STIXGeneral"/>
                <a:cs typeface="STIXGeneral"/>
              </a:rPr>
              <a:t>𝐦)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where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350" dirty="0">
                <a:latin typeface="STIXGeneral"/>
                <a:cs typeface="STIXGeneral"/>
              </a:rPr>
              <a:t>𝒎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00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3D4DF-E834-6E35-B898-096FC179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700024"/>
            <a:ext cx="38481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C244-7DBC-C648-06B5-740C99F4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36524"/>
            <a:ext cx="39624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805181"/>
            <a:ext cx="2832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48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1" y="2592723"/>
            <a:ext cx="2832100" cy="8509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9361575-048F-4437-34C7-8B240B60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7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73709C-C028-4ABC-9BB3-4512AA8D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95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06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0" dirty="0"/>
              <a:t>Convolution Network</a:t>
            </a:r>
            <a:endParaRPr cap="small" spc="120" dirty="0"/>
          </a:p>
        </p:txBody>
      </p:sp>
      <p:pic>
        <p:nvPicPr>
          <p:cNvPr id="7170" name="Picture 2" descr="Representation Learning | Papers With Code">
            <a:extLst>
              <a:ext uri="{FF2B5EF4-FFF2-40B4-BE49-F238E27FC236}">
                <a16:creationId xmlns:a16="http://schemas.microsoft.com/office/drawing/2014/main" id="{0E9343CF-C0C0-4A2A-1480-794CF2DF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C17D87D-7505-A601-FBC2-09DCE9C4242B}"/>
              </a:ext>
            </a:extLst>
          </p:cNvPr>
          <p:cNvSpPr txBox="1"/>
          <p:nvPr/>
        </p:nvSpPr>
        <p:spPr>
          <a:xfrm>
            <a:off x="535941" y="1585087"/>
            <a:ext cx="3426460" cy="3571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End-to-end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Deep learning is representation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Weight matrices of hidden layers of convolution network</a:t>
            </a:r>
            <a:endParaRPr sz="2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81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5" dirty="0"/>
              <a:t>Class Project</a:t>
            </a:r>
            <a:endParaRPr cap="small" spc="95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EF9F-A6EF-51B0-62B9-8FDC6D8EF054}"/>
              </a:ext>
            </a:extLst>
          </p:cNvPr>
          <p:cNvSpPr txBox="1"/>
          <p:nvPr/>
        </p:nvSpPr>
        <p:spPr>
          <a:xfrm>
            <a:off x="457200" y="1295400"/>
            <a:ext cx="8091931" cy="5537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Team effort, 3-5 people. Teams of one are possible, but prior discussion is needed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pc="114" dirty="0">
                <a:latin typeface="Times New Roman"/>
                <a:cs typeface="Times New Roman"/>
                <a:hlinkClick r:id="rId3"/>
              </a:rPr>
              <a:t>https://docs.google.com/spreadsheets/d/1Anl1fpu3eU-8srwCMjr8SmoxWv_sHFWpSWTwS_4kBok/edit?usp=sharing</a:t>
            </a:r>
            <a:r>
              <a:rPr lang="en-US" spc="114" dirty="0">
                <a:latin typeface="Times New Roman"/>
                <a:cs typeface="Times New Roman"/>
              </a:rPr>
              <a:t> 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Recommended data source – Kaggle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Consider necessary compute time!</a:t>
            </a: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Timeline: 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Oct 10 – teams are formed, dataset selected and registration spreadsheet filled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Nov 12,14 – Interim project review. Short 3-min presentation about your progress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Nov 30 – Final report is due. Approximately 5 pages + code in a publicly accessible git repository. Link should be included in the report document</a:t>
            </a:r>
            <a:br>
              <a:rPr lang="en-US" sz="2400" spc="114" dirty="0">
                <a:latin typeface="Times New Roman"/>
                <a:cs typeface="Times New Roman"/>
              </a:rPr>
            </a:br>
            <a:endParaRPr lang="en-US" sz="2400" spc="114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0A3AC-A350-AD43-2D3E-645412A7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313" y="2307194"/>
            <a:ext cx="1785883" cy="8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0" dirty="0"/>
              <a:t>AutoEncoder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078345" cy="257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neural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network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architecture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where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input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output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same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STIXGeneral"/>
                <a:cs typeface="STIXGeneral"/>
              </a:rPr>
              <a:t>𝒙</a:t>
            </a:r>
            <a:r>
              <a:rPr sz="2100" spc="-45" dirty="0">
                <a:latin typeface="STIXGeneral"/>
                <a:cs typeface="STIXGeneral"/>
              </a:rPr>
              <a:t> </a:t>
            </a:r>
            <a:r>
              <a:rPr sz="2100" spc="-200" dirty="0">
                <a:latin typeface="STIXGeneral"/>
                <a:cs typeface="STIXGeneral"/>
              </a:rPr>
              <a:t>→</a:t>
            </a:r>
            <a:r>
              <a:rPr sz="2100" spc="50" dirty="0">
                <a:latin typeface="STIXGeneral"/>
                <a:cs typeface="STIXGeneral"/>
              </a:rPr>
              <a:t> </a:t>
            </a:r>
            <a:r>
              <a:rPr sz="2100" spc="105" dirty="0">
                <a:latin typeface="STIXGeneral"/>
                <a:cs typeface="STIXGeneral"/>
              </a:rPr>
              <a:t>𝒉</a:t>
            </a:r>
            <a:r>
              <a:rPr sz="2100" spc="-5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→</a:t>
            </a:r>
            <a:r>
              <a:rPr sz="2100" spc="15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  <a:p>
            <a:pPr marL="652780" marR="5080" lvl="1" indent="-274320" algn="just">
              <a:lnSpc>
                <a:spcPct val="12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90" dirty="0">
                <a:latin typeface="Times New Roman"/>
                <a:cs typeface="Times New Roman"/>
              </a:rPr>
              <a:t>Input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b="1" i="1" spc="60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encoded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into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where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b="1" i="1" spc="55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typically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lower </a:t>
            </a:r>
            <a:r>
              <a:rPr sz="2100" spc="135" dirty="0">
                <a:latin typeface="Times New Roman"/>
                <a:cs typeface="Times New Roman"/>
              </a:rPr>
              <a:t>dimensional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than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b="1" i="1" spc="50" dirty="0">
                <a:latin typeface="Georgia-BoldItalic"/>
                <a:cs typeface="Georgia-BoldItalic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b="1" i="1" spc="45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decoded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back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i="1" dirty="0">
                <a:latin typeface="Arial"/>
                <a:cs typeface="Arial"/>
              </a:rPr>
              <a:t>,</a:t>
            </a:r>
            <a:r>
              <a:rPr sz="2100" i="1" spc="10" dirty="0">
                <a:latin typeface="Arial"/>
                <a:cs typeface="Arial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with </a:t>
            </a:r>
            <a:r>
              <a:rPr sz="2100" spc="120" dirty="0">
                <a:latin typeface="Times New Roman"/>
                <a:cs typeface="Times New Roman"/>
              </a:rPr>
              <a:t>some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error</a:t>
            </a:r>
            <a:endParaRPr sz="2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4033129"/>
            <a:ext cx="2313337" cy="20178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31594" y="5823257"/>
            <a:ext cx="6717665" cy="5130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499860">
              <a:lnSpc>
                <a:spcPct val="100000"/>
              </a:lnSpc>
              <a:spcBef>
                <a:spcPts val="484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200" spc="50" dirty="0">
                <a:latin typeface="Times New Roman"/>
                <a:cs typeface="Times New Roman"/>
              </a:rPr>
              <a:t>https://upload.wikimedia.org/wikipedia/commons/3/37/Autoencoder_schema.png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Other</a:t>
            </a:r>
            <a:r>
              <a:rPr cap="small" spc="254" dirty="0"/>
              <a:t> </a:t>
            </a:r>
            <a:r>
              <a:rPr cap="small" spc="160" dirty="0"/>
              <a:t>DL</a:t>
            </a:r>
            <a:r>
              <a:rPr cap="small" spc="80" dirty="0"/>
              <a:t> </a:t>
            </a:r>
            <a:r>
              <a:rPr cap="small" spc="150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5457825" cy="298005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Transformers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Contrastive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</a:p>
          <a:p>
            <a:pPr marL="286385" marR="5080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International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conference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learning </a:t>
            </a:r>
            <a:r>
              <a:rPr sz="2400" spc="185" dirty="0">
                <a:latin typeface="Times New Roman"/>
                <a:cs typeface="Times New Roman"/>
              </a:rPr>
              <a:t>representations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(ICLR)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u="sng" spc="75" dirty="0">
                <a:solidFill>
                  <a:srgbClr val="D2601C"/>
                </a:solidFill>
                <a:uFill>
                  <a:solidFill>
                    <a:srgbClr val="D2601C"/>
                  </a:solidFill>
                </a:uFill>
                <a:latin typeface="Times New Roman"/>
                <a:cs typeface="Times New Roman"/>
                <a:hlinkClick r:id="rId2"/>
              </a:rPr>
              <a:t>https://iclr.cc/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81200"/>
            <a:ext cx="7086600" cy="16764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3276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Clustering</a:t>
            </a:r>
            <a:endParaRPr cap="small"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4027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Intuitively, clusters are the groups in the data for which points within the same group are more similar than the points from different groups</a:t>
            </a:r>
          </a:p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Mathematically, groups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of points are usually con-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 err="1">
                <a:latin typeface="Times New Roman"/>
                <a:cs typeface="Times New Roman"/>
              </a:rPr>
              <a:t>sidered</a:t>
            </a:r>
            <a:r>
              <a:rPr lang="en-US" sz="2400" spc="175" dirty="0">
                <a:latin typeface="Times New Roman"/>
                <a:cs typeface="Times New Roman"/>
              </a:rPr>
              <a:t> clusters when they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Form high-density regions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in a data 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C2509A-83AD-C707-F88D-9233A3AC8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13801"/>
            <a:ext cx="4551393" cy="3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544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Various</a:t>
            </a:r>
            <a:r>
              <a:rPr cap="small" spc="254" dirty="0"/>
              <a:t> </a:t>
            </a:r>
            <a:r>
              <a:rPr cap="small" spc="114" dirty="0"/>
              <a:t>Approaches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105650" cy="446468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Expectation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Maximization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(EM)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70" dirty="0">
                <a:latin typeface="Times New Roman"/>
                <a:cs typeface="Times New Roman"/>
              </a:rPr>
              <a:t>EM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general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approach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can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be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used</a:t>
            </a:r>
            <a:r>
              <a:rPr sz="2100" spc="70" dirty="0">
                <a:latin typeface="Times New Roman"/>
                <a:cs typeface="Times New Roman"/>
              </a:rPr>
              <a:t> for </a:t>
            </a:r>
            <a:r>
              <a:rPr sz="2100" spc="160" dirty="0">
                <a:latin typeface="Times New Roman"/>
                <a:cs typeface="Times New Roman"/>
              </a:rPr>
              <a:t>many</a:t>
            </a:r>
            <a:endParaRPr sz="210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60" dirty="0">
                <a:latin typeface="Times New Roman"/>
                <a:cs typeface="Times New Roman"/>
              </a:rPr>
              <a:t>other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tasks,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one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which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clustering</a:t>
            </a:r>
            <a:endParaRPr sz="2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Hierarchical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5" dirty="0">
                <a:latin typeface="Times New Roman"/>
                <a:cs typeface="Times New Roman"/>
              </a:rPr>
              <a:t>DBScan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Spectral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Mean-</a:t>
            </a:r>
            <a:r>
              <a:rPr sz="2400" spc="135" dirty="0">
                <a:latin typeface="Times New Roman"/>
                <a:cs typeface="Times New Roman"/>
              </a:rPr>
              <a:t>shift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many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more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We’ll</a:t>
            </a:r>
            <a:r>
              <a:rPr cap="small" spc="440" dirty="0"/>
              <a:t> </a:t>
            </a:r>
            <a:r>
              <a:rPr cap="small" spc="55" dirty="0"/>
              <a:t>Cover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4383405" cy="1579278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EM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mixture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Gaussians</a:t>
            </a:r>
            <a:endParaRPr lang="en-US" sz="2400" spc="19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90" dirty="0">
                <a:latin typeface="Times New Roman"/>
                <a:cs typeface="Times New Roman"/>
              </a:rPr>
              <a:t>Spectral clustering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780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Basic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idea: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given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data,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find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vectors,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assign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40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closest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such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sum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65" dirty="0">
                <a:latin typeface="Times New Roman"/>
                <a:cs typeface="Times New Roman"/>
              </a:rPr>
              <a:t>distances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closest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vectors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140" dirty="0">
                <a:latin typeface="Times New Roman"/>
                <a:cs typeface="Times New Roman"/>
              </a:rPr>
              <a:t>minimized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2060" y="4150867"/>
            <a:ext cx="464820" cy="366395"/>
          </a:xfrm>
          <a:custGeom>
            <a:avLst/>
            <a:gdLst/>
            <a:ahLst/>
            <a:cxnLst/>
            <a:rect l="l" t="t" r="r" b="b"/>
            <a:pathLst>
              <a:path w="464819" h="366395">
                <a:moveTo>
                  <a:pt x="373633" y="0"/>
                </a:moveTo>
                <a:lnTo>
                  <a:pt x="369696" y="0"/>
                </a:lnTo>
                <a:lnTo>
                  <a:pt x="369696" y="11302"/>
                </a:lnTo>
                <a:lnTo>
                  <a:pt x="371982" y="11302"/>
                </a:lnTo>
                <a:lnTo>
                  <a:pt x="382172" y="12209"/>
                </a:lnTo>
                <a:lnTo>
                  <a:pt x="414908" y="46005"/>
                </a:lnTo>
                <a:lnTo>
                  <a:pt x="417956" y="77342"/>
                </a:lnTo>
                <a:lnTo>
                  <a:pt x="417768" y="84508"/>
                </a:lnTo>
                <a:lnTo>
                  <a:pt x="417210" y="92471"/>
                </a:lnTo>
                <a:lnTo>
                  <a:pt x="416296" y="101220"/>
                </a:lnTo>
                <a:lnTo>
                  <a:pt x="415036" y="110743"/>
                </a:lnTo>
                <a:lnTo>
                  <a:pt x="413702" y="120013"/>
                </a:lnTo>
                <a:lnTo>
                  <a:pt x="412749" y="127841"/>
                </a:lnTo>
                <a:lnTo>
                  <a:pt x="412178" y="134264"/>
                </a:lnTo>
                <a:lnTo>
                  <a:pt x="411988" y="139318"/>
                </a:lnTo>
                <a:lnTo>
                  <a:pt x="412462" y="147131"/>
                </a:lnTo>
                <a:lnTo>
                  <a:pt x="437133" y="181736"/>
                </a:lnTo>
                <a:lnTo>
                  <a:pt x="437133" y="184403"/>
                </a:lnTo>
                <a:lnTo>
                  <a:pt x="412462" y="218576"/>
                </a:lnTo>
                <a:lnTo>
                  <a:pt x="412103" y="229330"/>
                </a:lnTo>
                <a:lnTo>
                  <a:pt x="412178" y="231290"/>
                </a:lnTo>
                <a:lnTo>
                  <a:pt x="412750" y="237648"/>
                </a:lnTo>
                <a:lnTo>
                  <a:pt x="413702" y="245387"/>
                </a:lnTo>
                <a:lnTo>
                  <a:pt x="415036" y="254507"/>
                </a:lnTo>
                <a:lnTo>
                  <a:pt x="416296" y="263989"/>
                </a:lnTo>
                <a:lnTo>
                  <a:pt x="417210" y="272637"/>
                </a:lnTo>
                <a:lnTo>
                  <a:pt x="417768" y="280475"/>
                </a:lnTo>
                <a:lnTo>
                  <a:pt x="417956" y="287527"/>
                </a:lnTo>
                <a:lnTo>
                  <a:pt x="417195" y="305359"/>
                </a:lnTo>
                <a:lnTo>
                  <a:pt x="399075" y="346948"/>
                </a:lnTo>
                <a:lnTo>
                  <a:pt x="371982" y="355091"/>
                </a:lnTo>
                <a:lnTo>
                  <a:pt x="369696" y="355091"/>
                </a:lnTo>
                <a:lnTo>
                  <a:pt x="369696" y="366394"/>
                </a:lnTo>
                <a:lnTo>
                  <a:pt x="373633" y="366394"/>
                </a:lnTo>
                <a:lnTo>
                  <a:pt x="389989" y="364845"/>
                </a:lnTo>
                <a:lnTo>
                  <a:pt x="425957" y="346074"/>
                </a:lnTo>
                <a:lnTo>
                  <a:pt x="442156" y="302605"/>
                </a:lnTo>
                <a:lnTo>
                  <a:pt x="443230" y="281812"/>
                </a:lnTo>
                <a:lnTo>
                  <a:pt x="443015" y="273718"/>
                </a:lnTo>
                <a:lnTo>
                  <a:pt x="442372" y="265064"/>
                </a:lnTo>
                <a:lnTo>
                  <a:pt x="441301" y="255863"/>
                </a:lnTo>
                <a:lnTo>
                  <a:pt x="439675" y="245387"/>
                </a:lnTo>
                <a:lnTo>
                  <a:pt x="438227" y="236882"/>
                </a:lnTo>
                <a:lnTo>
                  <a:pt x="437118" y="229330"/>
                </a:lnTo>
                <a:lnTo>
                  <a:pt x="436461" y="223444"/>
                </a:lnTo>
                <a:lnTo>
                  <a:pt x="436244" y="219201"/>
                </a:lnTo>
                <a:lnTo>
                  <a:pt x="436244" y="210438"/>
                </a:lnTo>
                <a:lnTo>
                  <a:pt x="438657" y="203326"/>
                </a:lnTo>
                <a:lnTo>
                  <a:pt x="448056" y="192404"/>
                </a:lnTo>
                <a:lnTo>
                  <a:pt x="455168" y="189483"/>
                </a:lnTo>
                <a:lnTo>
                  <a:pt x="464693" y="189102"/>
                </a:lnTo>
                <a:lnTo>
                  <a:pt x="464693" y="176910"/>
                </a:lnTo>
                <a:lnTo>
                  <a:pt x="436244" y="155447"/>
                </a:lnTo>
                <a:lnTo>
                  <a:pt x="436244" y="146557"/>
                </a:lnTo>
                <a:lnTo>
                  <a:pt x="436461" y="142295"/>
                </a:lnTo>
                <a:lnTo>
                  <a:pt x="437118" y="136366"/>
                </a:lnTo>
                <a:lnTo>
                  <a:pt x="438227" y="128770"/>
                </a:lnTo>
                <a:lnTo>
                  <a:pt x="439800" y="119506"/>
                </a:lnTo>
                <a:lnTo>
                  <a:pt x="441301" y="109672"/>
                </a:lnTo>
                <a:lnTo>
                  <a:pt x="442372" y="100361"/>
                </a:lnTo>
                <a:lnTo>
                  <a:pt x="443015" y="91574"/>
                </a:lnTo>
                <a:lnTo>
                  <a:pt x="443230" y="83311"/>
                </a:lnTo>
                <a:lnTo>
                  <a:pt x="442156" y="63240"/>
                </a:lnTo>
                <a:lnTo>
                  <a:pt x="425957" y="20573"/>
                </a:lnTo>
                <a:lnTo>
                  <a:pt x="389989" y="1571"/>
                </a:lnTo>
                <a:lnTo>
                  <a:pt x="373633" y="0"/>
                </a:lnTo>
                <a:close/>
              </a:path>
              <a:path w="464819" h="366395">
                <a:moveTo>
                  <a:pt x="94995" y="0"/>
                </a:moveTo>
                <a:lnTo>
                  <a:pt x="91186" y="0"/>
                </a:lnTo>
                <a:lnTo>
                  <a:pt x="74777" y="1571"/>
                </a:lnTo>
                <a:lnTo>
                  <a:pt x="38862" y="20573"/>
                </a:lnTo>
                <a:lnTo>
                  <a:pt x="22556" y="63240"/>
                </a:lnTo>
                <a:lnTo>
                  <a:pt x="21462" y="83311"/>
                </a:lnTo>
                <a:lnTo>
                  <a:pt x="21679" y="91574"/>
                </a:lnTo>
                <a:lnTo>
                  <a:pt x="22336" y="100361"/>
                </a:lnTo>
                <a:lnTo>
                  <a:pt x="23445" y="109672"/>
                </a:lnTo>
                <a:lnTo>
                  <a:pt x="26519" y="128770"/>
                </a:lnTo>
                <a:lnTo>
                  <a:pt x="27590" y="136366"/>
                </a:lnTo>
                <a:lnTo>
                  <a:pt x="28233" y="142295"/>
                </a:lnTo>
                <a:lnTo>
                  <a:pt x="28447" y="146557"/>
                </a:lnTo>
                <a:lnTo>
                  <a:pt x="28447" y="155447"/>
                </a:lnTo>
                <a:lnTo>
                  <a:pt x="26162" y="162559"/>
                </a:lnTo>
                <a:lnTo>
                  <a:pt x="16637" y="173608"/>
                </a:lnTo>
                <a:lnTo>
                  <a:pt x="9525" y="176529"/>
                </a:lnTo>
                <a:lnTo>
                  <a:pt x="0" y="176910"/>
                </a:lnTo>
                <a:lnTo>
                  <a:pt x="0" y="189102"/>
                </a:lnTo>
                <a:lnTo>
                  <a:pt x="9525" y="189483"/>
                </a:lnTo>
                <a:lnTo>
                  <a:pt x="16637" y="192404"/>
                </a:lnTo>
                <a:lnTo>
                  <a:pt x="21336" y="197865"/>
                </a:lnTo>
                <a:lnTo>
                  <a:pt x="26162" y="203326"/>
                </a:lnTo>
                <a:lnTo>
                  <a:pt x="28447" y="210438"/>
                </a:lnTo>
                <a:lnTo>
                  <a:pt x="28447" y="219201"/>
                </a:lnTo>
                <a:lnTo>
                  <a:pt x="28233" y="223444"/>
                </a:lnTo>
                <a:lnTo>
                  <a:pt x="27590" y="229330"/>
                </a:lnTo>
                <a:lnTo>
                  <a:pt x="26519" y="236882"/>
                </a:lnTo>
                <a:lnTo>
                  <a:pt x="23445" y="255863"/>
                </a:lnTo>
                <a:lnTo>
                  <a:pt x="22336" y="265064"/>
                </a:lnTo>
                <a:lnTo>
                  <a:pt x="21679" y="273718"/>
                </a:lnTo>
                <a:lnTo>
                  <a:pt x="21462" y="281812"/>
                </a:lnTo>
                <a:lnTo>
                  <a:pt x="22556" y="302605"/>
                </a:lnTo>
                <a:lnTo>
                  <a:pt x="38862" y="346074"/>
                </a:lnTo>
                <a:lnTo>
                  <a:pt x="74777" y="364845"/>
                </a:lnTo>
                <a:lnTo>
                  <a:pt x="91186" y="366394"/>
                </a:lnTo>
                <a:lnTo>
                  <a:pt x="94995" y="366394"/>
                </a:lnTo>
                <a:lnTo>
                  <a:pt x="94995" y="355091"/>
                </a:lnTo>
                <a:lnTo>
                  <a:pt x="92709" y="355091"/>
                </a:lnTo>
                <a:lnTo>
                  <a:pt x="82520" y="354187"/>
                </a:lnTo>
                <a:lnTo>
                  <a:pt x="49784" y="320166"/>
                </a:lnTo>
                <a:lnTo>
                  <a:pt x="46736" y="287527"/>
                </a:lnTo>
                <a:lnTo>
                  <a:pt x="46926" y="280475"/>
                </a:lnTo>
                <a:lnTo>
                  <a:pt x="47498" y="272637"/>
                </a:lnTo>
                <a:lnTo>
                  <a:pt x="48450" y="263989"/>
                </a:lnTo>
                <a:lnTo>
                  <a:pt x="51044" y="245387"/>
                </a:lnTo>
                <a:lnTo>
                  <a:pt x="51958" y="237648"/>
                </a:lnTo>
                <a:lnTo>
                  <a:pt x="52516" y="231290"/>
                </a:lnTo>
                <a:lnTo>
                  <a:pt x="52705" y="226313"/>
                </a:lnTo>
                <a:lnTo>
                  <a:pt x="52250" y="218576"/>
                </a:lnTo>
                <a:lnTo>
                  <a:pt x="27558" y="184403"/>
                </a:lnTo>
                <a:lnTo>
                  <a:pt x="27558" y="181736"/>
                </a:lnTo>
                <a:lnTo>
                  <a:pt x="52250" y="147131"/>
                </a:lnTo>
                <a:lnTo>
                  <a:pt x="52705" y="139318"/>
                </a:lnTo>
                <a:lnTo>
                  <a:pt x="52516" y="134264"/>
                </a:lnTo>
                <a:lnTo>
                  <a:pt x="51958" y="127841"/>
                </a:lnTo>
                <a:lnTo>
                  <a:pt x="51044" y="120013"/>
                </a:lnTo>
                <a:lnTo>
                  <a:pt x="49783" y="110743"/>
                </a:lnTo>
                <a:lnTo>
                  <a:pt x="48450" y="101220"/>
                </a:lnTo>
                <a:lnTo>
                  <a:pt x="47497" y="92471"/>
                </a:lnTo>
                <a:lnTo>
                  <a:pt x="46926" y="84508"/>
                </a:lnTo>
                <a:lnTo>
                  <a:pt x="46736" y="77342"/>
                </a:lnTo>
                <a:lnTo>
                  <a:pt x="47498" y="60269"/>
                </a:lnTo>
                <a:lnTo>
                  <a:pt x="65617" y="19500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4104894"/>
            <a:ext cx="175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  <a:tab pos="158051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𝐷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5454" y="4249673"/>
            <a:ext cx="1301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STIXGeneral"/>
                <a:cs typeface="STIXGeneral"/>
              </a:rPr>
              <a:t>𝑗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294" y="3898334"/>
            <a:ext cx="428625" cy="7340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50" spc="-50" dirty="0">
                <a:latin typeface="STIXGeneral"/>
                <a:cs typeface="STIXGeneral"/>
              </a:rPr>
              <a:t>𝑁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50" spc="105" dirty="0">
                <a:latin typeface="STIXGeneral"/>
                <a:cs typeface="STIXGeneral"/>
              </a:rPr>
              <a:t>𝑗=1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36716" y="4193285"/>
            <a:ext cx="562610" cy="283845"/>
          </a:xfrm>
          <a:custGeom>
            <a:avLst/>
            <a:gdLst/>
            <a:ahLst/>
            <a:cxnLst/>
            <a:rect l="l" t="t" r="r" b="b"/>
            <a:pathLst>
              <a:path w="562610" h="283845">
                <a:moveTo>
                  <a:pt x="471170" y="0"/>
                </a:moveTo>
                <a:lnTo>
                  <a:pt x="467233" y="0"/>
                </a:lnTo>
                <a:lnTo>
                  <a:pt x="467233" y="11302"/>
                </a:lnTo>
                <a:lnTo>
                  <a:pt x="469519" y="11302"/>
                </a:lnTo>
                <a:lnTo>
                  <a:pt x="479708" y="12013"/>
                </a:lnTo>
                <a:lnTo>
                  <a:pt x="512445" y="37417"/>
                </a:lnTo>
                <a:lnTo>
                  <a:pt x="515493" y="59689"/>
                </a:lnTo>
                <a:lnTo>
                  <a:pt x="515304" y="65218"/>
                </a:lnTo>
                <a:lnTo>
                  <a:pt x="514746" y="71342"/>
                </a:lnTo>
                <a:lnTo>
                  <a:pt x="513832" y="78085"/>
                </a:lnTo>
                <a:lnTo>
                  <a:pt x="512572" y="85470"/>
                </a:lnTo>
                <a:lnTo>
                  <a:pt x="510540" y="95631"/>
                </a:lnTo>
                <a:lnTo>
                  <a:pt x="509524" y="102869"/>
                </a:lnTo>
                <a:lnTo>
                  <a:pt x="509524" y="115696"/>
                </a:lnTo>
                <a:lnTo>
                  <a:pt x="512063" y="122681"/>
                </a:lnTo>
                <a:lnTo>
                  <a:pt x="517017" y="128015"/>
                </a:lnTo>
                <a:lnTo>
                  <a:pt x="521970" y="133476"/>
                </a:lnTo>
                <a:lnTo>
                  <a:pt x="527812" y="137413"/>
                </a:lnTo>
                <a:lnTo>
                  <a:pt x="534670" y="140081"/>
                </a:lnTo>
                <a:lnTo>
                  <a:pt x="534670" y="142747"/>
                </a:lnTo>
                <a:lnTo>
                  <a:pt x="509524" y="167005"/>
                </a:lnTo>
                <a:lnTo>
                  <a:pt x="509524" y="179831"/>
                </a:lnTo>
                <a:lnTo>
                  <a:pt x="510540" y="187070"/>
                </a:lnTo>
                <a:lnTo>
                  <a:pt x="512572" y="197357"/>
                </a:lnTo>
                <a:lnTo>
                  <a:pt x="513832" y="204690"/>
                </a:lnTo>
                <a:lnTo>
                  <a:pt x="514746" y="211439"/>
                </a:lnTo>
                <a:lnTo>
                  <a:pt x="515304" y="217592"/>
                </a:lnTo>
                <a:lnTo>
                  <a:pt x="515493" y="223138"/>
                </a:lnTo>
                <a:lnTo>
                  <a:pt x="514731" y="235592"/>
                </a:lnTo>
                <a:lnTo>
                  <a:pt x="488743" y="269700"/>
                </a:lnTo>
                <a:lnTo>
                  <a:pt x="469519" y="272541"/>
                </a:lnTo>
                <a:lnTo>
                  <a:pt x="467233" y="272541"/>
                </a:lnTo>
                <a:lnTo>
                  <a:pt x="467233" y="283844"/>
                </a:lnTo>
                <a:lnTo>
                  <a:pt x="471170" y="283844"/>
                </a:lnTo>
                <a:lnTo>
                  <a:pt x="487525" y="282630"/>
                </a:lnTo>
                <a:lnTo>
                  <a:pt x="523494" y="267843"/>
                </a:lnTo>
                <a:lnTo>
                  <a:pt x="540766" y="220344"/>
                </a:lnTo>
                <a:lnTo>
                  <a:pt x="540551" y="214012"/>
                </a:lnTo>
                <a:lnTo>
                  <a:pt x="539908" y="207216"/>
                </a:lnTo>
                <a:lnTo>
                  <a:pt x="538837" y="199967"/>
                </a:lnTo>
                <a:lnTo>
                  <a:pt x="537337" y="192277"/>
                </a:lnTo>
                <a:lnTo>
                  <a:pt x="534924" y="181737"/>
                </a:lnTo>
                <a:lnTo>
                  <a:pt x="533781" y="174751"/>
                </a:lnTo>
                <a:lnTo>
                  <a:pt x="533781" y="164337"/>
                </a:lnTo>
                <a:lnTo>
                  <a:pt x="536194" y="158750"/>
                </a:lnTo>
                <a:lnTo>
                  <a:pt x="545592" y="150113"/>
                </a:lnTo>
                <a:lnTo>
                  <a:pt x="552704" y="147827"/>
                </a:lnTo>
                <a:lnTo>
                  <a:pt x="562229" y="147446"/>
                </a:lnTo>
                <a:lnTo>
                  <a:pt x="562229" y="135255"/>
                </a:lnTo>
                <a:lnTo>
                  <a:pt x="552704" y="135000"/>
                </a:lnTo>
                <a:lnTo>
                  <a:pt x="545592" y="132714"/>
                </a:lnTo>
                <a:lnTo>
                  <a:pt x="536194" y="124078"/>
                </a:lnTo>
                <a:lnTo>
                  <a:pt x="533781" y="118490"/>
                </a:lnTo>
                <a:lnTo>
                  <a:pt x="533781" y="108076"/>
                </a:lnTo>
                <a:lnTo>
                  <a:pt x="534924" y="100964"/>
                </a:lnTo>
                <a:lnTo>
                  <a:pt x="537337" y="90424"/>
                </a:lnTo>
                <a:lnTo>
                  <a:pt x="538837" y="82805"/>
                </a:lnTo>
                <a:lnTo>
                  <a:pt x="539908" y="75580"/>
                </a:lnTo>
                <a:lnTo>
                  <a:pt x="540551" y="68760"/>
                </a:lnTo>
                <a:lnTo>
                  <a:pt x="540766" y="62356"/>
                </a:lnTo>
                <a:lnTo>
                  <a:pt x="539692" y="47827"/>
                </a:lnTo>
                <a:lnTo>
                  <a:pt x="513711" y="9215"/>
                </a:lnTo>
                <a:lnTo>
                  <a:pt x="487525" y="1214"/>
                </a:lnTo>
                <a:lnTo>
                  <a:pt x="471170" y="0"/>
                </a:lnTo>
                <a:close/>
              </a:path>
              <a:path w="562610" h="283845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6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5"/>
                </a:lnTo>
                <a:lnTo>
                  <a:pt x="26162" y="158622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09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8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6" y="283844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4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1"/>
                </a:lnTo>
                <a:lnTo>
                  <a:pt x="51688" y="186944"/>
                </a:lnTo>
                <a:lnTo>
                  <a:pt x="52705" y="179705"/>
                </a:lnTo>
                <a:lnTo>
                  <a:pt x="52705" y="166877"/>
                </a:lnTo>
                <a:lnTo>
                  <a:pt x="50292" y="160019"/>
                </a:lnTo>
                <a:lnTo>
                  <a:pt x="40386" y="149097"/>
                </a:lnTo>
                <a:lnTo>
                  <a:pt x="34417" y="145161"/>
                </a:lnTo>
                <a:lnTo>
                  <a:pt x="27559" y="142620"/>
                </a:lnTo>
                <a:lnTo>
                  <a:pt x="27559" y="139953"/>
                </a:lnTo>
                <a:lnTo>
                  <a:pt x="34417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2" y="122555"/>
                </a:lnTo>
                <a:lnTo>
                  <a:pt x="52705" y="115569"/>
                </a:lnTo>
                <a:lnTo>
                  <a:pt x="52705" y="102743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8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9547" y="4104894"/>
            <a:ext cx="357365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2580" algn="l"/>
              </a:tabLst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let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254" dirty="0">
                <a:latin typeface="STIXGeneral"/>
                <a:cs typeface="STIXGeneral"/>
              </a:rPr>
              <a:t>𝑚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5713" y="4249673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STIXGeneral"/>
                <a:cs typeface="STIXGeneral"/>
              </a:rPr>
              <a:t>𝑖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0596" y="4063746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4942" y="4104894"/>
            <a:ext cx="8870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259" y="4630673"/>
            <a:ext cx="402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vectors.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Objective: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7205" y="5450840"/>
            <a:ext cx="379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5" dirty="0">
                <a:latin typeface="STIXGeneral"/>
                <a:cs typeface="STIXGeneral"/>
              </a:rPr>
              <a:t>𝑗=1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8751" y="5295265"/>
            <a:ext cx="2609215" cy="440055"/>
          </a:xfrm>
          <a:custGeom>
            <a:avLst/>
            <a:gdLst/>
            <a:ahLst/>
            <a:cxnLst/>
            <a:rect l="l" t="t" r="r" b="b"/>
            <a:pathLst>
              <a:path w="2609215" h="440054">
                <a:moveTo>
                  <a:pt x="2513584" y="0"/>
                </a:moveTo>
                <a:lnTo>
                  <a:pt x="2509520" y="10414"/>
                </a:lnTo>
                <a:lnTo>
                  <a:pt x="2525926" y="23749"/>
                </a:lnTo>
                <a:lnTo>
                  <a:pt x="2540476" y="41084"/>
                </a:lnTo>
                <a:lnTo>
                  <a:pt x="2564003" y="87757"/>
                </a:lnTo>
                <a:lnTo>
                  <a:pt x="2578861" y="148161"/>
                </a:lnTo>
                <a:lnTo>
                  <a:pt x="2583815" y="220091"/>
                </a:lnTo>
                <a:lnTo>
                  <a:pt x="2582578" y="256952"/>
                </a:lnTo>
                <a:lnTo>
                  <a:pt x="2572724" y="322712"/>
                </a:lnTo>
                <a:lnTo>
                  <a:pt x="2553293" y="377207"/>
                </a:lnTo>
                <a:lnTo>
                  <a:pt x="2526000" y="416145"/>
                </a:lnTo>
                <a:lnTo>
                  <a:pt x="2509520" y="429514"/>
                </a:lnTo>
                <a:lnTo>
                  <a:pt x="2513584" y="439928"/>
                </a:lnTo>
                <a:lnTo>
                  <a:pt x="2552747" y="408611"/>
                </a:lnTo>
                <a:lnTo>
                  <a:pt x="2583053" y="358406"/>
                </a:lnTo>
                <a:lnTo>
                  <a:pt x="2602309" y="293927"/>
                </a:lnTo>
                <a:lnTo>
                  <a:pt x="2608707" y="219837"/>
                </a:lnTo>
                <a:lnTo>
                  <a:pt x="2607109" y="181381"/>
                </a:lnTo>
                <a:lnTo>
                  <a:pt x="2594294" y="112091"/>
                </a:lnTo>
                <a:lnTo>
                  <a:pt x="2569001" y="54042"/>
                </a:lnTo>
                <a:lnTo>
                  <a:pt x="2534279" y="13378"/>
                </a:lnTo>
                <a:lnTo>
                  <a:pt x="2513584" y="0"/>
                </a:lnTo>
                <a:close/>
              </a:path>
              <a:path w="2609215" h="440054">
                <a:moveTo>
                  <a:pt x="94996" y="0"/>
                </a:moveTo>
                <a:lnTo>
                  <a:pt x="55959" y="31400"/>
                </a:lnTo>
                <a:lnTo>
                  <a:pt x="25781" y="81280"/>
                </a:lnTo>
                <a:lnTo>
                  <a:pt x="6461" y="145462"/>
                </a:lnTo>
                <a:lnTo>
                  <a:pt x="0" y="219837"/>
                </a:lnTo>
                <a:lnTo>
                  <a:pt x="1617" y="258078"/>
                </a:lnTo>
                <a:lnTo>
                  <a:pt x="14519" y="327373"/>
                </a:lnTo>
                <a:lnTo>
                  <a:pt x="39756" y="385869"/>
                </a:lnTo>
                <a:lnTo>
                  <a:pt x="74376" y="426631"/>
                </a:lnTo>
                <a:lnTo>
                  <a:pt x="94996" y="439928"/>
                </a:lnTo>
                <a:lnTo>
                  <a:pt x="99314" y="429514"/>
                </a:lnTo>
                <a:lnTo>
                  <a:pt x="82742" y="416145"/>
                </a:lnTo>
                <a:lnTo>
                  <a:pt x="68087" y="398710"/>
                </a:lnTo>
                <a:lnTo>
                  <a:pt x="44577" y="351637"/>
                </a:lnTo>
                <a:lnTo>
                  <a:pt x="29829" y="291155"/>
                </a:lnTo>
                <a:lnTo>
                  <a:pt x="24892" y="220091"/>
                </a:lnTo>
                <a:lnTo>
                  <a:pt x="26132" y="182679"/>
                </a:lnTo>
                <a:lnTo>
                  <a:pt x="36089" y="116524"/>
                </a:lnTo>
                <a:lnTo>
                  <a:pt x="55665" y="62420"/>
                </a:lnTo>
                <a:lnTo>
                  <a:pt x="82907" y="23749"/>
                </a:lnTo>
                <a:lnTo>
                  <a:pt x="99314" y="10414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50819" y="5546852"/>
            <a:ext cx="939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0" dirty="0">
                <a:latin typeface="STIXGeneral"/>
                <a:cs typeface="STIXGeneral"/>
              </a:rPr>
              <a:t>𝑖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9884" y="5354320"/>
            <a:ext cx="826135" cy="322580"/>
          </a:xfrm>
          <a:custGeom>
            <a:avLst/>
            <a:gdLst/>
            <a:ahLst/>
            <a:cxnLst/>
            <a:rect l="l" t="t" r="r" b="b"/>
            <a:pathLst>
              <a:path w="826135" h="322579">
                <a:moveTo>
                  <a:pt x="741039" y="0"/>
                </a:moveTo>
                <a:lnTo>
                  <a:pt x="737864" y="10667"/>
                </a:lnTo>
                <a:lnTo>
                  <a:pt x="752627" y="18333"/>
                </a:lnTo>
                <a:lnTo>
                  <a:pt x="765486" y="29511"/>
                </a:lnTo>
                <a:lnTo>
                  <a:pt x="785489" y="62356"/>
                </a:lnTo>
                <a:lnTo>
                  <a:pt x="797712" y="106997"/>
                </a:lnTo>
                <a:lnTo>
                  <a:pt x="801745" y="161162"/>
                </a:lnTo>
                <a:lnTo>
                  <a:pt x="800741" y="189404"/>
                </a:lnTo>
                <a:lnTo>
                  <a:pt x="792636" y="238738"/>
                </a:lnTo>
                <a:lnTo>
                  <a:pt x="776440" y="277974"/>
                </a:lnTo>
                <a:lnTo>
                  <a:pt x="737864" y="311467"/>
                </a:lnTo>
                <a:lnTo>
                  <a:pt x="741039" y="322148"/>
                </a:lnTo>
                <a:lnTo>
                  <a:pt x="777059" y="302966"/>
                </a:lnTo>
                <a:lnTo>
                  <a:pt x="803650" y="266801"/>
                </a:lnTo>
                <a:lnTo>
                  <a:pt x="820223" y="218038"/>
                </a:lnTo>
                <a:lnTo>
                  <a:pt x="825748" y="161035"/>
                </a:lnTo>
                <a:lnTo>
                  <a:pt x="824367" y="131560"/>
                </a:lnTo>
                <a:lnTo>
                  <a:pt x="813318" y="78704"/>
                </a:lnTo>
                <a:lnTo>
                  <a:pt x="791527" y="35129"/>
                </a:lnTo>
                <a:lnTo>
                  <a:pt x="760234" y="7455"/>
                </a:lnTo>
                <a:lnTo>
                  <a:pt x="741039" y="0"/>
                </a:lnTo>
                <a:close/>
              </a:path>
              <a:path w="826135" h="322579">
                <a:moveTo>
                  <a:pt x="84576" y="0"/>
                </a:moveTo>
                <a:lnTo>
                  <a:pt x="48603" y="19161"/>
                </a:lnTo>
                <a:lnTo>
                  <a:pt x="21965" y="55371"/>
                </a:lnTo>
                <a:lnTo>
                  <a:pt x="5455" y="104108"/>
                </a:lnTo>
                <a:lnTo>
                  <a:pt x="0" y="161162"/>
                </a:lnTo>
                <a:lnTo>
                  <a:pt x="1355" y="190572"/>
                </a:lnTo>
                <a:lnTo>
                  <a:pt x="12317" y="243444"/>
                </a:lnTo>
                <a:lnTo>
                  <a:pt x="34105" y="287006"/>
                </a:lnTo>
                <a:lnTo>
                  <a:pt x="65434" y="314680"/>
                </a:lnTo>
                <a:lnTo>
                  <a:pt x="84576" y="322148"/>
                </a:lnTo>
                <a:lnTo>
                  <a:pt x="87878" y="311467"/>
                </a:lnTo>
                <a:lnTo>
                  <a:pt x="73040" y="303795"/>
                </a:lnTo>
                <a:lnTo>
                  <a:pt x="60144" y="292630"/>
                </a:lnTo>
                <a:lnTo>
                  <a:pt x="40126" y="259829"/>
                </a:lnTo>
                <a:lnTo>
                  <a:pt x="27950" y="215263"/>
                </a:lnTo>
                <a:lnTo>
                  <a:pt x="23874" y="161035"/>
                </a:lnTo>
                <a:lnTo>
                  <a:pt x="24892" y="132901"/>
                </a:lnTo>
                <a:lnTo>
                  <a:pt x="33032" y="83474"/>
                </a:lnTo>
                <a:lnTo>
                  <a:pt x="49176" y="44190"/>
                </a:lnTo>
                <a:lnTo>
                  <a:pt x="87878" y="10667"/>
                </a:lnTo>
                <a:lnTo>
                  <a:pt x="84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1359" y="5286611"/>
            <a:ext cx="5003496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24485" algn="l"/>
                <a:tab pos="2213610" algn="l"/>
              </a:tabLst>
            </a:pPr>
            <a:r>
              <a:rPr sz="2100" spc="50" dirty="0">
                <a:latin typeface="STIXGeneral"/>
                <a:cs typeface="STIXGeneral"/>
              </a:rPr>
              <a:t>minimize</a:t>
            </a:r>
            <a:r>
              <a:rPr sz="2100" spc="300" dirty="0">
                <a:latin typeface="STIXGeneral"/>
                <a:cs typeface="STIXGeneral"/>
              </a:rPr>
              <a:t> </a:t>
            </a:r>
            <a:r>
              <a:rPr lang="en-US" sz="3150" spc="120" baseline="2645" dirty="0">
                <a:latin typeface="STIXGeneral"/>
                <a:cs typeface="STIXGeneral"/>
              </a:rPr>
              <a:t>∑</a:t>
            </a:r>
            <a:r>
              <a:rPr sz="2250" spc="120" baseline="31481" dirty="0">
                <a:latin typeface="STIXGeneral"/>
                <a:cs typeface="STIXGeneral"/>
              </a:rPr>
              <a:t>𝑁</a:t>
            </a:r>
            <a:r>
              <a:rPr sz="2250" baseline="31481" dirty="0">
                <a:latin typeface="STIXGeneral"/>
                <a:cs typeface="STIXGeneral"/>
              </a:rPr>
              <a:t>	</a:t>
            </a:r>
            <a:r>
              <a:rPr sz="2100" spc="75" dirty="0">
                <a:latin typeface="STIXGeneral"/>
                <a:cs typeface="STIXGeneral"/>
              </a:rPr>
              <a:t>min</a:t>
            </a:r>
            <a:r>
              <a:rPr sz="2100" spc="-170" dirty="0">
                <a:latin typeface="STIXGeneral"/>
                <a:cs typeface="STIXGeneral"/>
              </a:rPr>
              <a:t> </a:t>
            </a:r>
            <a:r>
              <a:rPr sz="2100" spc="90" dirty="0">
                <a:latin typeface="STIXGeneral"/>
                <a:cs typeface="STIXGeneral"/>
              </a:rPr>
              <a:t>𝑑𝑖𝑠𝑡𝑎𝑛𝑐𝑒</a:t>
            </a:r>
            <a:r>
              <a:rPr sz="2100" spc="484" dirty="0">
                <a:latin typeface="STIXGeneral"/>
                <a:cs typeface="STIXGeneral"/>
              </a:rPr>
              <a:t> </a:t>
            </a:r>
            <a:r>
              <a:rPr sz="2100" spc="-35" dirty="0">
                <a:latin typeface="STIXGeneral"/>
                <a:cs typeface="STIXGeneral"/>
              </a:rPr>
              <a:t>𝑥</a:t>
            </a:r>
            <a:r>
              <a:rPr sz="2250" spc="-52" baseline="-16666" dirty="0">
                <a:latin typeface="STIXGeneral"/>
                <a:cs typeface="STIXGeneral"/>
              </a:rPr>
              <a:t>𝑗</a:t>
            </a:r>
            <a:r>
              <a:rPr sz="2100" spc="-35" dirty="0">
                <a:latin typeface="STIXGeneral"/>
                <a:cs typeface="STIXGeneral"/>
              </a:rPr>
              <a:t>,</a:t>
            </a:r>
            <a:r>
              <a:rPr sz="2100" spc="-185" dirty="0">
                <a:latin typeface="STIXGeneral"/>
                <a:cs typeface="STIXGeneral"/>
              </a:rPr>
              <a:t> 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 dirty="0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2004" y="5828791"/>
            <a:ext cx="59372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86385" algn="l"/>
              </a:tabLst>
            </a:pP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typical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distance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metric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Euclidan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distance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/>
          <p:nvPr/>
        </p:nvSpPr>
        <p:spPr>
          <a:xfrm>
            <a:off x="3569589" y="1773173"/>
            <a:ext cx="560705" cy="283845"/>
          </a:xfrm>
          <a:custGeom>
            <a:avLst/>
            <a:gdLst/>
            <a:ahLst/>
            <a:cxnLst/>
            <a:rect l="l" t="t" r="r" b="b"/>
            <a:pathLst>
              <a:path w="560704" h="283844">
                <a:moveTo>
                  <a:pt x="469646" y="0"/>
                </a:moveTo>
                <a:lnTo>
                  <a:pt x="465709" y="0"/>
                </a:lnTo>
                <a:lnTo>
                  <a:pt x="465709" y="11302"/>
                </a:lnTo>
                <a:lnTo>
                  <a:pt x="467995" y="11302"/>
                </a:lnTo>
                <a:lnTo>
                  <a:pt x="478184" y="12013"/>
                </a:lnTo>
                <a:lnTo>
                  <a:pt x="510921" y="37417"/>
                </a:lnTo>
                <a:lnTo>
                  <a:pt x="513969" y="59689"/>
                </a:lnTo>
                <a:lnTo>
                  <a:pt x="513780" y="65218"/>
                </a:lnTo>
                <a:lnTo>
                  <a:pt x="513222" y="71342"/>
                </a:lnTo>
                <a:lnTo>
                  <a:pt x="512308" y="78085"/>
                </a:lnTo>
                <a:lnTo>
                  <a:pt x="511048" y="85471"/>
                </a:lnTo>
                <a:lnTo>
                  <a:pt x="509015" y="95630"/>
                </a:lnTo>
                <a:lnTo>
                  <a:pt x="508000" y="102870"/>
                </a:lnTo>
                <a:lnTo>
                  <a:pt x="508000" y="115697"/>
                </a:lnTo>
                <a:lnTo>
                  <a:pt x="510539" y="122681"/>
                </a:lnTo>
                <a:lnTo>
                  <a:pt x="515493" y="128015"/>
                </a:lnTo>
                <a:lnTo>
                  <a:pt x="520446" y="133476"/>
                </a:lnTo>
                <a:lnTo>
                  <a:pt x="526288" y="137413"/>
                </a:lnTo>
                <a:lnTo>
                  <a:pt x="533146" y="140080"/>
                </a:lnTo>
                <a:lnTo>
                  <a:pt x="533146" y="142748"/>
                </a:lnTo>
                <a:lnTo>
                  <a:pt x="508000" y="167004"/>
                </a:lnTo>
                <a:lnTo>
                  <a:pt x="508000" y="179831"/>
                </a:lnTo>
                <a:lnTo>
                  <a:pt x="509015" y="187071"/>
                </a:lnTo>
                <a:lnTo>
                  <a:pt x="511048" y="197358"/>
                </a:lnTo>
                <a:lnTo>
                  <a:pt x="512308" y="204690"/>
                </a:lnTo>
                <a:lnTo>
                  <a:pt x="513222" y="211439"/>
                </a:lnTo>
                <a:lnTo>
                  <a:pt x="513780" y="217592"/>
                </a:lnTo>
                <a:lnTo>
                  <a:pt x="513969" y="223138"/>
                </a:lnTo>
                <a:lnTo>
                  <a:pt x="513207" y="235592"/>
                </a:lnTo>
                <a:lnTo>
                  <a:pt x="487219" y="269700"/>
                </a:lnTo>
                <a:lnTo>
                  <a:pt x="467995" y="272541"/>
                </a:lnTo>
                <a:lnTo>
                  <a:pt x="465709" y="272541"/>
                </a:lnTo>
                <a:lnTo>
                  <a:pt x="465709" y="283845"/>
                </a:lnTo>
                <a:lnTo>
                  <a:pt x="469646" y="283845"/>
                </a:lnTo>
                <a:lnTo>
                  <a:pt x="486001" y="282630"/>
                </a:lnTo>
                <a:lnTo>
                  <a:pt x="521970" y="267842"/>
                </a:lnTo>
                <a:lnTo>
                  <a:pt x="539241" y="220345"/>
                </a:lnTo>
                <a:lnTo>
                  <a:pt x="539027" y="214012"/>
                </a:lnTo>
                <a:lnTo>
                  <a:pt x="538384" y="207216"/>
                </a:lnTo>
                <a:lnTo>
                  <a:pt x="537313" y="199967"/>
                </a:lnTo>
                <a:lnTo>
                  <a:pt x="535813" y="192277"/>
                </a:lnTo>
                <a:lnTo>
                  <a:pt x="533400" y="181737"/>
                </a:lnTo>
                <a:lnTo>
                  <a:pt x="532257" y="174751"/>
                </a:lnTo>
                <a:lnTo>
                  <a:pt x="532257" y="164337"/>
                </a:lnTo>
                <a:lnTo>
                  <a:pt x="534670" y="158750"/>
                </a:lnTo>
                <a:lnTo>
                  <a:pt x="544068" y="150113"/>
                </a:lnTo>
                <a:lnTo>
                  <a:pt x="551180" y="147827"/>
                </a:lnTo>
                <a:lnTo>
                  <a:pt x="560705" y="147447"/>
                </a:lnTo>
                <a:lnTo>
                  <a:pt x="560705" y="135254"/>
                </a:lnTo>
                <a:lnTo>
                  <a:pt x="551180" y="135000"/>
                </a:lnTo>
                <a:lnTo>
                  <a:pt x="544068" y="132714"/>
                </a:lnTo>
                <a:lnTo>
                  <a:pt x="534670" y="124078"/>
                </a:lnTo>
                <a:lnTo>
                  <a:pt x="532257" y="118490"/>
                </a:lnTo>
                <a:lnTo>
                  <a:pt x="532257" y="108076"/>
                </a:lnTo>
                <a:lnTo>
                  <a:pt x="533400" y="100964"/>
                </a:lnTo>
                <a:lnTo>
                  <a:pt x="535813" y="90424"/>
                </a:lnTo>
                <a:lnTo>
                  <a:pt x="537313" y="82805"/>
                </a:lnTo>
                <a:lnTo>
                  <a:pt x="538384" y="75580"/>
                </a:lnTo>
                <a:lnTo>
                  <a:pt x="539027" y="68760"/>
                </a:lnTo>
                <a:lnTo>
                  <a:pt x="539241" y="62356"/>
                </a:lnTo>
                <a:lnTo>
                  <a:pt x="538168" y="47827"/>
                </a:lnTo>
                <a:lnTo>
                  <a:pt x="512187" y="9215"/>
                </a:lnTo>
                <a:lnTo>
                  <a:pt x="486001" y="1214"/>
                </a:lnTo>
                <a:lnTo>
                  <a:pt x="469646" y="0"/>
                </a:lnTo>
                <a:close/>
              </a:path>
              <a:path w="560704" h="283844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7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70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20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10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5"/>
                </a:lnTo>
                <a:lnTo>
                  <a:pt x="94996" y="283845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0"/>
                </a:lnTo>
                <a:lnTo>
                  <a:pt x="51688" y="186943"/>
                </a:lnTo>
                <a:lnTo>
                  <a:pt x="52705" y="179704"/>
                </a:lnTo>
                <a:lnTo>
                  <a:pt x="52705" y="166877"/>
                </a:lnTo>
                <a:lnTo>
                  <a:pt x="50291" y="160020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9" y="142621"/>
                </a:lnTo>
                <a:lnTo>
                  <a:pt x="27559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5" y="115570"/>
                </a:lnTo>
                <a:lnTo>
                  <a:pt x="52705" y="102742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40" y="1684146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sz="2400" spc="150" dirty="0">
                <a:latin typeface="Times New Roman"/>
                <a:cs typeface="Times New Roman"/>
              </a:rPr>
              <a:t>Initialize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centers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60" dirty="0">
                <a:latin typeface="STIXGeneral"/>
                <a:cs typeface="STIXGeneral"/>
              </a:rPr>
              <a:t>𝑚</a:t>
            </a:r>
            <a:r>
              <a:rPr sz="2625" spc="240" baseline="-15873" dirty="0">
                <a:latin typeface="STIXGeneral"/>
                <a:cs typeface="STIXGeneral"/>
              </a:rPr>
              <a:t>𝑖</a:t>
            </a:r>
            <a:endParaRPr sz="2625" baseline="-15873" dirty="0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3215" y="1642999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40" y="2027819"/>
            <a:ext cx="7268845" cy="105092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52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175" dirty="0">
                <a:latin typeface="Times New Roman"/>
                <a:cs typeface="Times New Roman"/>
              </a:rPr>
              <a:t>Repeat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until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convergence</a:t>
            </a:r>
            <a:endParaRPr sz="24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125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05" dirty="0">
                <a:latin typeface="Times New Roman"/>
                <a:cs typeface="Times New Roman"/>
              </a:rPr>
              <a:t>Assign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204" dirty="0">
                <a:latin typeface="Times New Roman"/>
                <a:cs typeface="Times New Roman"/>
              </a:rPr>
              <a:t>data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point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𝑥</a:t>
            </a:r>
            <a:r>
              <a:rPr sz="2250" baseline="-16666" dirty="0">
                <a:latin typeface="STIXGeneral"/>
                <a:cs typeface="STIXGeneral"/>
              </a:rPr>
              <a:t>𝑗</a:t>
            </a:r>
            <a:r>
              <a:rPr sz="2250" spc="525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closest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cluster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center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5510" y="3299714"/>
            <a:ext cx="492125" cy="248920"/>
          </a:xfrm>
          <a:custGeom>
            <a:avLst/>
            <a:gdLst/>
            <a:ahLst/>
            <a:cxnLst/>
            <a:rect l="l" t="t" r="r" b="b"/>
            <a:pathLst>
              <a:path w="492125" h="248920">
                <a:moveTo>
                  <a:pt x="411861" y="0"/>
                </a:moveTo>
                <a:lnTo>
                  <a:pt x="408559" y="0"/>
                </a:lnTo>
                <a:lnTo>
                  <a:pt x="408559" y="9906"/>
                </a:lnTo>
                <a:lnTo>
                  <a:pt x="410463" y="9906"/>
                </a:lnTo>
                <a:lnTo>
                  <a:pt x="419391" y="10525"/>
                </a:lnTo>
                <a:lnTo>
                  <a:pt x="450056" y="41671"/>
                </a:lnTo>
                <a:lnTo>
                  <a:pt x="450723" y="52197"/>
                </a:lnTo>
                <a:lnTo>
                  <a:pt x="450723" y="58293"/>
                </a:lnTo>
                <a:lnTo>
                  <a:pt x="449834" y="65786"/>
                </a:lnTo>
                <a:lnTo>
                  <a:pt x="448055" y="74802"/>
                </a:lnTo>
                <a:lnTo>
                  <a:pt x="446404" y="83693"/>
                </a:lnTo>
                <a:lnTo>
                  <a:pt x="445515" y="90043"/>
                </a:lnTo>
                <a:lnTo>
                  <a:pt x="445515" y="101346"/>
                </a:lnTo>
                <a:lnTo>
                  <a:pt x="467487" y="122555"/>
                </a:lnTo>
                <a:lnTo>
                  <a:pt x="467487" y="124968"/>
                </a:lnTo>
                <a:lnTo>
                  <a:pt x="461517" y="127126"/>
                </a:lnTo>
                <a:lnTo>
                  <a:pt x="456311" y="130683"/>
                </a:lnTo>
                <a:lnTo>
                  <a:pt x="447675" y="140081"/>
                </a:lnTo>
                <a:lnTo>
                  <a:pt x="445515" y="146176"/>
                </a:lnTo>
                <a:lnTo>
                  <a:pt x="445515" y="157352"/>
                </a:lnTo>
                <a:lnTo>
                  <a:pt x="446404" y="163702"/>
                </a:lnTo>
                <a:lnTo>
                  <a:pt x="448055" y="172720"/>
                </a:lnTo>
                <a:lnTo>
                  <a:pt x="449834" y="181610"/>
                </a:lnTo>
                <a:lnTo>
                  <a:pt x="450723" y="189102"/>
                </a:lnTo>
                <a:lnTo>
                  <a:pt x="450723" y="195199"/>
                </a:lnTo>
                <a:lnTo>
                  <a:pt x="450056" y="206150"/>
                </a:lnTo>
                <a:lnTo>
                  <a:pt x="419391" y="237886"/>
                </a:lnTo>
                <a:lnTo>
                  <a:pt x="410463" y="238506"/>
                </a:lnTo>
                <a:lnTo>
                  <a:pt x="408559" y="238506"/>
                </a:lnTo>
                <a:lnTo>
                  <a:pt x="408559" y="248412"/>
                </a:lnTo>
                <a:lnTo>
                  <a:pt x="411861" y="248412"/>
                </a:lnTo>
                <a:lnTo>
                  <a:pt x="426221" y="247316"/>
                </a:lnTo>
                <a:lnTo>
                  <a:pt x="464302" y="226720"/>
                </a:lnTo>
                <a:lnTo>
                  <a:pt x="472821" y="192912"/>
                </a:lnTo>
                <a:lnTo>
                  <a:pt x="472821" y="185674"/>
                </a:lnTo>
                <a:lnTo>
                  <a:pt x="471804" y="177419"/>
                </a:lnTo>
                <a:lnTo>
                  <a:pt x="467740" y="159131"/>
                </a:lnTo>
                <a:lnTo>
                  <a:pt x="466725" y="152908"/>
                </a:lnTo>
                <a:lnTo>
                  <a:pt x="466725" y="143763"/>
                </a:lnTo>
                <a:lnTo>
                  <a:pt x="468756" y="138937"/>
                </a:lnTo>
                <a:lnTo>
                  <a:pt x="472948" y="135127"/>
                </a:lnTo>
                <a:lnTo>
                  <a:pt x="477012" y="131318"/>
                </a:lnTo>
                <a:lnTo>
                  <a:pt x="483235" y="129286"/>
                </a:lnTo>
                <a:lnTo>
                  <a:pt x="491616" y="129032"/>
                </a:lnTo>
                <a:lnTo>
                  <a:pt x="491616" y="118363"/>
                </a:lnTo>
                <a:lnTo>
                  <a:pt x="483235" y="118110"/>
                </a:lnTo>
                <a:lnTo>
                  <a:pt x="477012" y="116077"/>
                </a:lnTo>
                <a:lnTo>
                  <a:pt x="468756" y="108585"/>
                </a:lnTo>
                <a:lnTo>
                  <a:pt x="466725" y="103632"/>
                </a:lnTo>
                <a:lnTo>
                  <a:pt x="466725" y="94614"/>
                </a:lnTo>
                <a:lnTo>
                  <a:pt x="467740" y="88391"/>
                </a:lnTo>
                <a:lnTo>
                  <a:pt x="469773" y="79248"/>
                </a:lnTo>
                <a:lnTo>
                  <a:pt x="471804" y="69976"/>
                </a:lnTo>
                <a:lnTo>
                  <a:pt x="472821" y="61849"/>
                </a:lnTo>
                <a:lnTo>
                  <a:pt x="472821" y="54610"/>
                </a:lnTo>
                <a:lnTo>
                  <a:pt x="457708" y="13970"/>
                </a:lnTo>
                <a:lnTo>
                  <a:pt x="426221" y="1093"/>
                </a:lnTo>
                <a:lnTo>
                  <a:pt x="411861" y="0"/>
                </a:lnTo>
                <a:close/>
              </a:path>
              <a:path w="492125" h="248920">
                <a:moveTo>
                  <a:pt x="83185" y="0"/>
                </a:moveTo>
                <a:lnTo>
                  <a:pt x="79755" y="0"/>
                </a:lnTo>
                <a:lnTo>
                  <a:pt x="65397" y="1093"/>
                </a:lnTo>
                <a:lnTo>
                  <a:pt x="27368" y="21568"/>
                </a:lnTo>
                <a:lnTo>
                  <a:pt x="18796" y="54483"/>
                </a:lnTo>
                <a:lnTo>
                  <a:pt x="18796" y="61722"/>
                </a:lnTo>
                <a:lnTo>
                  <a:pt x="19812" y="69850"/>
                </a:lnTo>
                <a:lnTo>
                  <a:pt x="21843" y="79121"/>
                </a:lnTo>
                <a:lnTo>
                  <a:pt x="23875" y="88264"/>
                </a:lnTo>
                <a:lnTo>
                  <a:pt x="24891" y="94487"/>
                </a:lnTo>
                <a:lnTo>
                  <a:pt x="24891" y="103505"/>
                </a:lnTo>
                <a:lnTo>
                  <a:pt x="22860" y="108458"/>
                </a:lnTo>
                <a:lnTo>
                  <a:pt x="18796" y="112268"/>
                </a:lnTo>
                <a:lnTo>
                  <a:pt x="14604" y="115950"/>
                </a:lnTo>
                <a:lnTo>
                  <a:pt x="8381" y="117983"/>
                </a:lnTo>
                <a:lnTo>
                  <a:pt x="0" y="118237"/>
                </a:lnTo>
                <a:lnTo>
                  <a:pt x="0" y="128905"/>
                </a:lnTo>
                <a:lnTo>
                  <a:pt x="24891" y="143637"/>
                </a:lnTo>
                <a:lnTo>
                  <a:pt x="24891" y="152781"/>
                </a:lnTo>
                <a:lnTo>
                  <a:pt x="23875" y="159003"/>
                </a:lnTo>
                <a:lnTo>
                  <a:pt x="19812" y="177291"/>
                </a:lnTo>
                <a:lnTo>
                  <a:pt x="18796" y="185547"/>
                </a:lnTo>
                <a:lnTo>
                  <a:pt x="18796" y="192786"/>
                </a:lnTo>
                <a:lnTo>
                  <a:pt x="19748" y="205900"/>
                </a:lnTo>
                <a:lnTo>
                  <a:pt x="42537" y="240268"/>
                </a:lnTo>
                <a:lnTo>
                  <a:pt x="79755" y="248412"/>
                </a:lnTo>
                <a:lnTo>
                  <a:pt x="83185" y="248412"/>
                </a:lnTo>
                <a:lnTo>
                  <a:pt x="83185" y="238506"/>
                </a:lnTo>
                <a:lnTo>
                  <a:pt x="81152" y="238506"/>
                </a:lnTo>
                <a:lnTo>
                  <a:pt x="72243" y="237886"/>
                </a:lnTo>
                <a:lnTo>
                  <a:pt x="41560" y="206097"/>
                </a:lnTo>
                <a:lnTo>
                  <a:pt x="40893" y="195072"/>
                </a:lnTo>
                <a:lnTo>
                  <a:pt x="40893" y="188975"/>
                </a:lnTo>
                <a:lnTo>
                  <a:pt x="41783" y="181483"/>
                </a:lnTo>
                <a:lnTo>
                  <a:pt x="45338" y="163575"/>
                </a:lnTo>
                <a:lnTo>
                  <a:pt x="46100" y="157225"/>
                </a:lnTo>
                <a:lnTo>
                  <a:pt x="46100" y="146050"/>
                </a:lnTo>
                <a:lnTo>
                  <a:pt x="43941" y="139953"/>
                </a:lnTo>
                <a:lnTo>
                  <a:pt x="35305" y="130556"/>
                </a:lnTo>
                <a:lnTo>
                  <a:pt x="30099" y="127000"/>
                </a:lnTo>
                <a:lnTo>
                  <a:pt x="24129" y="124840"/>
                </a:lnTo>
                <a:lnTo>
                  <a:pt x="24129" y="122427"/>
                </a:lnTo>
                <a:lnTo>
                  <a:pt x="46100" y="101219"/>
                </a:lnTo>
                <a:lnTo>
                  <a:pt x="46100" y="89915"/>
                </a:lnTo>
                <a:lnTo>
                  <a:pt x="45338" y="83565"/>
                </a:lnTo>
                <a:lnTo>
                  <a:pt x="41783" y="65659"/>
                </a:lnTo>
                <a:lnTo>
                  <a:pt x="40893" y="58165"/>
                </a:lnTo>
                <a:lnTo>
                  <a:pt x="40893" y="52070"/>
                </a:lnTo>
                <a:lnTo>
                  <a:pt x="41560" y="41618"/>
                </a:lnTo>
                <a:lnTo>
                  <a:pt x="72243" y="10525"/>
                </a:lnTo>
                <a:lnTo>
                  <a:pt x="81152" y="9906"/>
                </a:lnTo>
                <a:lnTo>
                  <a:pt x="83185" y="9906"/>
                </a:lnTo>
                <a:lnTo>
                  <a:pt x="83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604" y="3220592"/>
            <a:ext cx="37744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11785" algn="l"/>
                <a:tab pos="3430270" algn="l"/>
              </a:tabLst>
            </a:pPr>
            <a:r>
              <a:rPr sz="2100" spc="75" dirty="0">
                <a:latin typeface="Times New Roman"/>
                <a:cs typeface="Times New Roman"/>
              </a:rPr>
              <a:t>Re-</a:t>
            </a:r>
            <a:r>
              <a:rPr sz="2100" spc="135" dirty="0">
                <a:latin typeface="Times New Roman"/>
                <a:cs typeface="Times New Roman"/>
              </a:rPr>
              <a:t>compute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7763" y="3184017"/>
            <a:ext cx="35496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35"/>
              </a:spcBef>
            </a:pPr>
            <a:r>
              <a:rPr sz="1500" spc="60" dirty="0">
                <a:latin typeface="STIXGeneral"/>
                <a:cs typeface="STIXGeneral"/>
              </a:rPr>
              <a:t>𝑘</a:t>
            </a:r>
            <a:endParaRPr sz="1500">
              <a:latin typeface="STIXGeneral"/>
              <a:cs typeface="STIXGeneral"/>
            </a:endParaRPr>
          </a:p>
          <a:p>
            <a:pPr marL="12700">
              <a:lnSpc>
                <a:spcPts val="1590"/>
              </a:lnSpc>
            </a:pPr>
            <a:r>
              <a:rPr sz="1500" spc="85" dirty="0">
                <a:latin typeface="STIXGeneral"/>
                <a:cs typeface="STIXGeneral"/>
              </a:rPr>
              <a:t>𝑖=1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2545" y="3220592"/>
            <a:ext cx="22980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90" dirty="0">
                <a:latin typeface="Times New Roman"/>
                <a:cs typeface="Times New Roman"/>
              </a:rPr>
              <a:t>as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the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3486578"/>
            <a:ext cx="5388610" cy="46294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652780">
              <a:lnSpc>
                <a:spcPct val="100000"/>
              </a:lnSpc>
              <a:spcBef>
                <a:spcPts val="1090"/>
              </a:spcBef>
            </a:pPr>
            <a:r>
              <a:rPr sz="2100" spc="135" dirty="0">
                <a:latin typeface="Times New Roman"/>
                <a:cs typeface="Times New Roman"/>
              </a:rPr>
              <a:t>points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are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assigned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212F7E3E-086D-45E6-7928-F2509FFF2432}"/>
              </a:ext>
            </a:extLst>
          </p:cNvPr>
          <p:cNvSpPr txBox="1"/>
          <p:nvPr/>
        </p:nvSpPr>
        <p:spPr>
          <a:xfrm>
            <a:off x="592456" y="1292986"/>
            <a:ext cx="59607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Cluster centroid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D8F04-43ED-D308-2CC0-419BEFC6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59726"/>
            <a:ext cx="6629400" cy="47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FBEBBC-D20F-9835-291D-FD8968DA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64354"/>
            <a:ext cx="6248400" cy="48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212F7E3E-086D-45E6-7928-F2509FFF2432}"/>
              </a:ext>
            </a:extLst>
          </p:cNvPr>
          <p:cNvSpPr txBox="1"/>
          <p:nvPr/>
        </p:nvSpPr>
        <p:spPr>
          <a:xfrm>
            <a:off x="592456" y="1292986"/>
            <a:ext cx="59607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Randomly initialized cluster centers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65251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35" dirty="0"/>
              <a:t>Class Project Requirements</a:t>
            </a:r>
            <a:endParaRPr cap="small" spc="95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EF9F-A6EF-51B0-62B9-8FDC6D8EF054}"/>
              </a:ext>
            </a:extLst>
          </p:cNvPr>
          <p:cNvSpPr txBox="1"/>
          <p:nvPr/>
        </p:nvSpPr>
        <p:spPr>
          <a:xfrm>
            <a:off x="76200" y="1295400"/>
            <a:ext cx="8686800" cy="569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Explore dataset – correlation between features, their impact on target, independence assumptions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Try multiple visualization strategies: correlation plots, dimensionality reduction approaches – PCA, UMAP, t-SNE. Explain gained insights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Explore data using unsupervised learning techniques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Identify appropriate cross-validation strategy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Train a simple model first. Use validation set for hyperparameter tuning and/or early stopping. Analyze its performance using cross-validation. Identify potential pitfalls.</a:t>
            </a:r>
          </a:p>
          <a:p>
            <a:pPr marL="812800" lvl="1" indent="-342900">
              <a:spcBef>
                <a:spcPts val="75"/>
              </a:spcBef>
              <a:buClr>
                <a:srgbClr val="FD8537"/>
              </a:buClr>
              <a:buSzPct val="68750"/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lang="en-US" sz="2400" spc="114" dirty="0">
                <a:latin typeface="Times New Roman"/>
                <a:cs typeface="Times New Roman"/>
              </a:rPr>
              <a:t>Propose ways to improve performance – e.g., feature selection, regularization, increasing model complexity. Conduct at least </a:t>
            </a:r>
            <a:r>
              <a:rPr lang="en-US" sz="2400" b="1" spc="114" dirty="0">
                <a:latin typeface="Times New Roman"/>
                <a:cs typeface="Times New Roman"/>
              </a:rPr>
              <a:t>2 more </a:t>
            </a:r>
            <a:r>
              <a:rPr lang="en-US" sz="2400" spc="114" dirty="0">
                <a:latin typeface="Times New Roman"/>
                <a:cs typeface="Times New Roman"/>
              </a:rPr>
              <a:t>experiments</a:t>
            </a:r>
            <a:br>
              <a:rPr lang="en-US" sz="2400" spc="114" dirty="0">
                <a:latin typeface="Times New Roman"/>
                <a:cs typeface="Times New Roman"/>
              </a:rPr>
            </a:br>
            <a:endParaRPr lang="en-US" sz="2400" spc="114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8683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A5FEC-99AF-20F6-4FEA-F8308C79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7907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Algorithm output after convergence (colors are changed)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424708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A5FEC-99AF-20F6-4FEA-F8308C79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7907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Algorithm output after convergence (colors are changed)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1804268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Output of the K-Means with 6 clusters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FFA726-B40E-5F67-AE7A-32F64DFD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700519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09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Important assumption – clusters are convex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A6AA521-A8B1-C10A-939A-D9181E47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684610"/>
            <a:ext cx="6502400" cy="47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0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  <a:r>
              <a:rPr lang="en-US" cap="small" spc="95" dirty="0"/>
              <a:t> Summary</a:t>
            </a:r>
            <a:endParaRPr cap="small" spc="95" dirty="0"/>
          </a:p>
        </p:txBody>
      </p:sp>
      <p:sp>
        <p:nvSpPr>
          <p:cNvPr id="4" name="object 4"/>
          <p:cNvSpPr txBox="1"/>
          <p:nvPr/>
        </p:nvSpPr>
        <p:spPr>
          <a:xfrm>
            <a:off x="510540" y="1684145"/>
            <a:ext cx="7338060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Requires specifying the number of clusters beforehand</a:t>
            </a:r>
            <a:br>
              <a:rPr lang="en-US" sz="2400" spc="150" dirty="0">
                <a:latin typeface="Times New Roman"/>
                <a:cs typeface="Times New Roman"/>
              </a:rPr>
            </a:b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No guarantee for convergence to the global minimum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Output is highly dependent on the initial centroids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Sometimes, clusters can become empty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9738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45" dirty="0"/>
              <a:t>EM</a:t>
            </a:r>
            <a:r>
              <a:rPr cap="small" spc="90" dirty="0"/>
              <a:t> </a:t>
            </a:r>
            <a:r>
              <a:rPr cap="small" spc="165" dirty="0"/>
              <a:t>for</a:t>
            </a:r>
            <a:r>
              <a:rPr cap="small" spc="254" dirty="0"/>
              <a:t> </a:t>
            </a:r>
            <a:r>
              <a:rPr cap="small" spc="135" dirty="0"/>
              <a:t>Mixture</a:t>
            </a:r>
            <a:r>
              <a:rPr cap="small" spc="245" dirty="0"/>
              <a:t> </a:t>
            </a:r>
            <a:r>
              <a:rPr cap="small" spc="195" dirty="0"/>
              <a:t>of</a:t>
            </a:r>
            <a:r>
              <a:rPr cap="small" spc="229" dirty="0"/>
              <a:t> </a:t>
            </a:r>
            <a:r>
              <a:rPr cap="small" spc="120" dirty="0"/>
              <a:t>Gaussians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10" dirty="0"/>
              <a:t>Basic</a:t>
            </a:r>
            <a:r>
              <a:rPr spc="65" dirty="0"/>
              <a:t> </a:t>
            </a:r>
            <a:r>
              <a:rPr spc="114" dirty="0"/>
              <a:t>idea:</a:t>
            </a:r>
            <a:r>
              <a:rPr spc="80" dirty="0"/>
              <a:t> </a:t>
            </a:r>
            <a:r>
              <a:rPr spc="120" dirty="0"/>
              <a:t>very</a:t>
            </a:r>
            <a:r>
              <a:rPr spc="95" dirty="0"/>
              <a:t> </a:t>
            </a:r>
            <a:r>
              <a:rPr spc="175" dirty="0"/>
              <a:t>much</a:t>
            </a:r>
            <a:r>
              <a:rPr spc="80" dirty="0"/>
              <a:t> </a:t>
            </a:r>
            <a:r>
              <a:rPr spc="120" dirty="0"/>
              <a:t>like</a:t>
            </a:r>
            <a:r>
              <a:rPr spc="70" dirty="0"/>
              <a:t> </a:t>
            </a:r>
            <a:r>
              <a:rPr spc="195" dirty="0"/>
              <a:t>the</a:t>
            </a:r>
            <a:r>
              <a:rPr spc="80" dirty="0"/>
              <a:t> </a:t>
            </a:r>
            <a:r>
              <a:rPr spc="135" dirty="0"/>
              <a:t>Bayes</a:t>
            </a:r>
            <a:r>
              <a:rPr spc="80" dirty="0"/>
              <a:t> </a:t>
            </a:r>
            <a:r>
              <a:rPr spc="110" dirty="0"/>
              <a:t>classifier</a:t>
            </a:r>
            <a:r>
              <a:rPr spc="50" dirty="0"/>
              <a:t> </a:t>
            </a:r>
            <a:r>
              <a:rPr spc="155" dirty="0"/>
              <a:t>where </a:t>
            </a:r>
            <a:r>
              <a:rPr spc="114" dirty="0"/>
              <a:t>we</a:t>
            </a:r>
            <a:r>
              <a:rPr spc="70" dirty="0"/>
              <a:t> </a:t>
            </a:r>
            <a:r>
              <a:rPr spc="165" dirty="0"/>
              <a:t>have</a:t>
            </a:r>
            <a:r>
              <a:rPr spc="95" dirty="0"/>
              <a:t> </a:t>
            </a:r>
            <a:r>
              <a:rPr spc="80" dirty="0"/>
              <a:t>P(C) </a:t>
            </a:r>
            <a:r>
              <a:rPr spc="210" dirty="0"/>
              <a:t>and</a:t>
            </a:r>
            <a:r>
              <a:rPr spc="80" dirty="0"/>
              <a:t> </a:t>
            </a:r>
            <a:r>
              <a:rPr spc="195" dirty="0"/>
              <a:t>p(x|C)</a:t>
            </a:r>
            <a:r>
              <a:rPr spc="100" dirty="0"/>
              <a:t> </a:t>
            </a:r>
            <a:r>
              <a:rPr spc="204" dirty="0"/>
              <a:t>and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0" dirty="0"/>
              <a:t> </a:t>
            </a:r>
            <a:r>
              <a:rPr spc="165" dirty="0"/>
              <a:t>use</a:t>
            </a:r>
            <a:r>
              <a:rPr spc="65" dirty="0"/>
              <a:t> </a:t>
            </a:r>
            <a:r>
              <a:rPr spc="235" dirty="0"/>
              <a:t>that</a:t>
            </a:r>
            <a:r>
              <a:rPr spc="75" dirty="0"/>
              <a:t> </a:t>
            </a:r>
            <a:r>
              <a:rPr spc="45" dirty="0"/>
              <a:t>for </a:t>
            </a:r>
            <a:r>
              <a:rPr spc="135" dirty="0"/>
              <a:t>computing</a:t>
            </a:r>
            <a:r>
              <a:rPr spc="85" dirty="0"/>
              <a:t> </a:t>
            </a:r>
            <a:r>
              <a:rPr spc="190" dirty="0"/>
              <a:t>P(C|x),</a:t>
            </a:r>
            <a:r>
              <a:rPr spc="95" dirty="0"/>
              <a:t> </a:t>
            </a:r>
            <a:r>
              <a:rPr spc="105" dirty="0"/>
              <a:t>except,</a:t>
            </a:r>
            <a:r>
              <a:rPr spc="90" dirty="0"/>
              <a:t> </a:t>
            </a:r>
            <a:r>
              <a:rPr spc="150" dirty="0"/>
              <a:t>in</a:t>
            </a:r>
            <a:r>
              <a:rPr spc="75" dirty="0"/>
              <a:t> </a:t>
            </a:r>
            <a:r>
              <a:rPr spc="170" dirty="0"/>
              <a:t>this</a:t>
            </a:r>
            <a:r>
              <a:rPr spc="65" dirty="0"/>
              <a:t> </a:t>
            </a:r>
            <a:r>
              <a:rPr spc="110" dirty="0"/>
              <a:t>case,</a:t>
            </a:r>
            <a:r>
              <a:rPr spc="60" dirty="0"/>
              <a:t> </a:t>
            </a:r>
            <a:r>
              <a:rPr spc="130" dirty="0"/>
              <a:t>classes</a:t>
            </a:r>
            <a:r>
              <a:rPr spc="50" dirty="0"/>
              <a:t> </a:t>
            </a:r>
            <a:r>
              <a:rPr spc="195" dirty="0"/>
              <a:t>are</a:t>
            </a:r>
            <a:r>
              <a:rPr spc="75" dirty="0"/>
              <a:t> </a:t>
            </a:r>
            <a:r>
              <a:rPr spc="125" dirty="0"/>
              <a:t>not </a:t>
            </a:r>
            <a:r>
              <a:rPr spc="114" dirty="0"/>
              <a:t>given</a:t>
            </a:r>
            <a:r>
              <a:rPr spc="80" dirty="0"/>
              <a:t> </a:t>
            </a:r>
            <a:r>
              <a:rPr spc="114" dirty="0"/>
              <a:t>to</a:t>
            </a:r>
            <a:r>
              <a:rPr spc="70" dirty="0"/>
              <a:t> </a:t>
            </a:r>
            <a:r>
              <a:rPr spc="150" dirty="0"/>
              <a:t>us.</a:t>
            </a:r>
            <a:r>
              <a:rPr spc="70" dirty="0"/>
              <a:t> </a:t>
            </a:r>
            <a:r>
              <a:rPr spc="65" dirty="0"/>
              <a:t>So,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5" dirty="0"/>
              <a:t> </a:t>
            </a:r>
            <a:r>
              <a:rPr spc="200" dirty="0"/>
              <a:t>take</a:t>
            </a:r>
            <a:r>
              <a:rPr spc="70" dirty="0"/>
              <a:t> </a:t>
            </a:r>
            <a:r>
              <a:rPr spc="235" dirty="0"/>
              <a:t>an</a:t>
            </a:r>
            <a:r>
              <a:rPr spc="70" dirty="0"/>
              <a:t> </a:t>
            </a:r>
            <a:r>
              <a:rPr spc="150" dirty="0"/>
              <a:t>iterative</a:t>
            </a:r>
            <a:r>
              <a:rPr spc="65" dirty="0"/>
              <a:t> </a:t>
            </a:r>
            <a:r>
              <a:rPr spc="140" dirty="0"/>
              <a:t>approach</a:t>
            </a: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60" dirty="0"/>
              <a:t>Repeat</a:t>
            </a:r>
            <a:r>
              <a:rPr spc="75" dirty="0"/>
              <a:t> </a:t>
            </a:r>
            <a:r>
              <a:rPr spc="170" dirty="0"/>
              <a:t>until</a:t>
            </a:r>
            <a:r>
              <a:rPr spc="75" dirty="0"/>
              <a:t> </a:t>
            </a:r>
            <a:r>
              <a:rPr spc="90" dirty="0"/>
              <a:t>convergence</a:t>
            </a:r>
          </a:p>
          <a:p>
            <a:pPr marL="652780" marR="677545" lvl="1" indent="-274320">
              <a:lnSpc>
                <a:spcPct val="120100"/>
              </a:lnSpc>
              <a:spcBef>
                <a:spcPts val="50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95" dirty="0">
                <a:latin typeface="Times New Roman"/>
                <a:cs typeface="Times New Roman"/>
              </a:rPr>
              <a:t>Assign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data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points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classes/centers/components,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probabilistically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Times New Roman"/>
                <a:cs typeface="Times New Roman"/>
              </a:rPr>
              <a:t>(i.e., </a:t>
            </a:r>
            <a:r>
              <a:rPr sz="1900" spc="114" dirty="0">
                <a:latin typeface="Times New Roman"/>
                <a:cs typeface="Times New Roman"/>
              </a:rPr>
              <a:t>compute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P(C|x)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70" dirty="0">
                <a:latin typeface="Times New Roman"/>
                <a:cs typeface="Times New Roman"/>
              </a:rPr>
              <a:t> P(C)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and </a:t>
            </a:r>
            <a:r>
              <a:rPr sz="1900" spc="170" dirty="0">
                <a:latin typeface="Times New Roman"/>
                <a:cs typeface="Times New Roman"/>
              </a:rPr>
              <a:t>p(x|C)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–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b="1" spc="180" dirty="0">
                <a:latin typeface="Times New Roman"/>
                <a:cs typeface="Times New Roman"/>
              </a:rPr>
              <a:t>Expectation</a:t>
            </a:r>
            <a:endParaRPr sz="1900" dirty="0">
              <a:latin typeface="Times New Roman"/>
              <a:cs typeface="Times New Roman"/>
            </a:endParaRPr>
          </a:p>
          <a:p>
            <a:pPr marL="652780" marR="231775" lvl="1" indent="-274320">
              <a:lnSpc>
                <a:spcPct val="12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55" dirty="0">
                <a:latin typeface="Times New Roman"/>
                <a:cs typeface="Times New Roman"/>
              </a:rPr>
              <a:t>Re-</a:t>
            </a:r>
            <a:r>
              <a:rPr sz="1900" spc="145" dirty="0">
                <a:latin typeface="Times New Roman"/>
                <a:cs typeface="Times New Roman"/>
              </a:rPr>
              <a:t>estimate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class/center/component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parameters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based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70" dirty="0">
                <a:latin typeface="Times New Roman"/>
                <a:cs typeface="Times New Roman"/>
              </a:rPr>
              <a:t>on </a:t>
            </a:r>
            <a:r>
              <a:rPr sz="1900" spc="165" dirty="0">
                <a:latin typeface="Times New Roman"/>
                <a:cs typeface="Times New Roman"/>
              </a:rPr>
              <a:t>the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assignments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classes/centers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40" dirty="0">
                <a:latin typeface="Times New Roman"/>
                <a:cs typeface="Times New Roman"/>
              </a:rPr>
              <a:t>(i.e., </a:t>
            </a:r>
            <a:r>
              <a:rPr sz="1900" spc="120" dirty="0">
                <a:latin typeface="Times New Roman"/>
                <a:cs typeface="Times New Roman"/>
              </a:rPr>
              <a:t>recompute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P(C)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75" dirty="0">
                <a:latin typeface="Times New Roman"/>
                <a:cs typeface="Times New Roman"/>
              </a:rPr>
              <a:t>p(x|C)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probabilistic </a:t>
            </a:r>
            <a:r>
              <a:rPr sz="1900" spc="135" dirty="0">
                <a:latin typeface="Times New Roman"/>
                <a:cs typeface="Times New Roman"/>
              </a:rPr>
              <a:t>assignments)</a:t>
            </a:r>
            <a:r>
              <a:rPr sz="1900" spc="95" dirty="0">
                <a:latin typeface="Times New Roman"/>
                <a:cs typeface="Times New Roman"/>
              </a:rPr>
              <a:t> –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b="1" spc="170" dirty="0">
                <a:latin typeface="Times New Roman"/>
                <a:cs typeface="Times New Roman"/>
              </a:rPr>
              <a:t>Maximization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Notation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27302" y="1715897"/>
            <a:ext cx="423545" cy="258445"/>
          </a:xfrm>
          <a:custGeom>
            <a:avLst/>
            <a:gdLst/>
            <a:ahLst/>
            <a:cxnLst/>
            <a:rect l="l" t="t" r="r" b="b"/>
            <a:pathLst>
              <a:path w="423544" h="258444">
                <a:moveTo>
                  <a:pt x="340994" y="0"/>
                </a:moveTo>
                <a:lnTo>
                  <a:pt x="337312" y="10413"/>
                </a:lnTo>
                <a:lnTo>
                  <a:pt x="352266" y="16910"/>
                </a:lnTo>
                <a:lnTo>
                  <a:pt x="365125" y="25907"/>
                </a:lnTo>
                <a:lnTo>
                  <a:pt x="391223" y="67522"/>
                </a:lnTo>
                <a:lnTo>
                  <a:pt x="398843" y="105761"/>
                </a:lnTo>
                <a:lnTo>
                  <a:pt x="399796" y="127762"/>
                </a:lnTo>
                <a:lnTo>
                  <a:pt x="398841" y="150600"/>
                </a:lnTo>
                <a:lnTo>
                  <a:pt x="391169" y="189894"/>
                </a:lnTo>
                <a:lnTo>
                  <a:pt x="365109" y="232171"/>
                </a:lnTo>
                <a:lnTo>
                  <a:pt x="337693" y="247776"/>
                </a:lnTo>
                <a:lnTo>
                  <a:pt x="340994" y="258317"/>
                </a:lnTo>
                <a:lnTo>
                  <a:pt x="376205" y="241760"/>
                </a:lnTo>
                <a:lnTo>
                  <a:pt x="402081" y="213105"/>
                </a:lnTo>
                <a:lnTo>
                  <a:pt x="418020" y="174799"/>
                </a:lnTo>
                <a:lnTo>
                  <a:pt x="423291" y="129158"/>
                </a:lnTo>
                <a:lnTo>
                  <a:pt x="421959" y="105487"/>
                </a:lnTo>
                <a:lnTo>
                  <a:pt x="411343" y="63525"/>
                </a:lnTo>
                <a:lnTo>
                  <a:pt x="390251" y="29325"/>
                </a:lnTo>
                <a:lnTo>
                  <a:pt x="359683" y="6742"/>
                </a:lnTo>
                <a:lnTo>
                  <a:pt x="340994" y="0"/>
                </a:lnTo>
                <a:close/>
              </a:path>
              <a:path w="423544" h="258444">
                <a:moveTo>
                  <a:pt x="82384" y="0"/>
                </a:moveTo>
                <a:lnTo>
                  <a:pt x="47237" y="16510"/>
                </a:lnTo>
                <a:lnTo>
                  <a:pt x="21310" y="45212"/>
                </a:lnTo>
                <a:lnTo>
                  <a:pt x="5326" y="83613"/>
                </a:lnTo>
                <a:lnTo>
                  <a:pt x="0" y="129158"/>
                </a:lnTo>
                <a:lnTo>
                  <a:pt x="1328" y="152902"/>
                </a:lnTo>
                <a:lnTo>
                  <a:pt x="11953" y="194863"/>
                </a:lnTo>
                <a:lnTo>
                  <a:pt x="33034" y="228939"/>
                </a:lnTo>
                <a:lnTo>
                  <a:pt x="82384" y="258317"/>
                </a:lnTo>
                <a:lnTo>
                  <a:pt x="85661" y="247776"/>
                </a:lnTo>
                <a:lnTo>
                  <a:pt x="70937" y="241254"/>
                </a:lnTo>
                <a:lnTo>
                  <a:pt x="58234" y="232171"/>
                </a:lnTo>
                <a:lnTo>
                  <a:pt x="32173" y="189894"/>
                </a:lnTo>
                <a:lnTo>
                  <a:pt x="24515" y="150600"/>
                </a:lnTo>
                <a:lnTo>
                  <a:pt x="23558" y="127762"/>
                </a:lnTo>
                <a:lnTo>
                  <a:pt x="24515" y="105761"/>
                </a:lnTo>
                <a:lnTo>
                  <a:pt x="32173" y="67522"/>
                </a:lnTo>
                <a:lnTo>
                  <a:pt x="58337" y="25908"/>
                </a:lnTo>
                <a:lnTo>
                  <a:pt x="86067" y="10413"/>
                </a:lnTo>
                <a:lnTo>
                  <a:pt x="82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7308" y="2539238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6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1"/>
                </a:lnTo>
                <a:lnTo>
                  <a:pt x="715734" y="316880"/>
                </a:lnTo>
                <a:lnTo>
                  <a:pt x="743579" y="279019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1281" y="0"/>
                </a:moveTo>
                <a:lnTo>
                  <a:pt x="370326" y="0"/>
                </a:lnTo>
                <a:lnTo>
                  <a:pt x="370326" y="336931"/>
                </a:lnTo>
                <a:lnTo>
                  <a:pt x="391281" y="336931"/>
                </a:lnTo>
                <a:lnTo>
                  <a:pt x="391281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2"/>
                </a:lnTo>
                <a:lnTo>
                  <a:pt x="5747" y="108886"/>
                </a:lnTo>
                <a:lnTo>
                  <a:pt x="0" y="168656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1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240" y="1525716"/>
            <a:ext cx="6967855" cy="132969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9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951865" algn="l"/>
              </a:tabLst>
            </a:pPr>
            <a:r>
              <a:rPr sz="2200" spc="50" dirty="0">
                <a:latin typeface="STIXGeneral"/>
                <a:cs typeface="STIXGeneral"/>
              </a:rPr>
              <a:t>𝑃</a:t>
            </a:r>
            <a:r>
              <a:rPr sz="2200" spc="41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prior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65480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multinomial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distribution</a:t>
            </a:r>
            <a:endParaRPr sz="190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5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604520" algn="l"/>
                <a:tab pos="1294765" algn="l"/>
              </a:tabLst>
            </a:pPr>
            <a:r>
              <a:rPr sz="2200" dirty="0">
                <a:latin typeface="STIXGeneral"/>
                <a:cs typeface="STIXGeneral"/>
              </a:rPr>
              <a:t>𝑃	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457" baseline="-15625" dirty="0">
                <a:latin typeface="STIXGeneral"/>
                <a:cs typeface="STIXGeneral"/>
              </a:rPr>
              <a:t> </a:t>
            </a:r>
            <a:r>
              <a:rPr sz="2200" spc="-35" dirty="0">
                <a:latin typeface="STIXGeneral"/>
                <a:cs typeface="STIXGeneral"/>
              </a:rPr>
              <a:t>𝐶</a:t>
            </a:r>
            <a:r>
              <a:rPr sz="2400" spc="-52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472" baseline="-15625" dirty="0">
                <a:latin typeface="STIXGeneral"/>
                <a:cs typeface="STIXGeneral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generated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3457" y="3077336"/>
            <a:ext cx="869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STIXGeneral"/>
                <a:cs typeface="STIXGeneral"/>
              </a:rPr>
              <a:t>𝑖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604" y="2952368"/>
            <a:ext cx="64001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11785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Gaussian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distribution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mean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𝜇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STIXGeneral"/>
                <a:cs typeface="STIXGeneral"/>
              </a:rPr>
              <a:t>𝜎</a:t>
            </a:r>
            <a:r>
              <a:rPr sz="2025" spc="187" baseline="30864" dirty="0">
                <a:latin typeface="STIXGeneral"/>
                <a:cs typeface="STIXGeneral"/>
              </a:rPr>
              <a:t>2</a:t>
            </a:r>
            <a:endParaRPr sz="2025" baseline="30864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7308" y="4058665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5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0"/>
                </a:lnTo>
                <a:lnTo>
                  <a:pt x="715734" y="316880"/>
                </a:lnTo>
                <a:lnTo>
                  <a:pt x="743579" y="279018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5853" y="0"/>
                </a:moveTo>
                <a:lnTo>
                  <a:pt x="374898" y="0"/>
                </a:lnTo>
                <a:lnTo>
                  <a:pt x="374898" y="336930"/>
                </a:lnTo>
                <a:lnTo>
                  <a:pt x="395853" y="336930"/>
                </a:lnTo>
                <a:lnTo>
                  <a:pt x="395853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1"/>
                </a:lnTo>
                <a:lnTo>
                  <a:pt x="5747" y="108886"/>
                </a:lnTo>
                <a:lnTo>
                  <a:pt x="0" y="168655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0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18" y="4540630"/>
            <a:ext cx="663575" cy="291465"/>
          </a:xfrm>
          <a:custGeom>
            <a:avLst/>
            <a:gdLst/>
            <a:ahLst/>
            <a:cxnLst/>
            <a:rect l="l" t="t" r="r" b="b"/>
            <a:pathLst>
              <a:path w="663575" h="291464">
                <a:moveTo>
                  <a:pt x="586734" y="0"/>
                </a:moveTo>
                <a:lnTo>
                  <a:pt x="583813" y="9652"/>
                </a:lnTo>
                <a:lnTo>
                  <a:pt x="597219" y="16579"/>
                </a:lnTo>
                <a:lnTo>
                  <a:pt x="608863" y="26685"/>
                </a:lnTo>
                <a:lnTo>
                  <a:pt x="633293" y="75461"/>
                </a:lnTo>
                <a:lnTo>
                  <a:pt x="640671" y="120038"/>
                </a:lnTo>
                <a:lnTo>
                  <a:pt x="641598" y="145542"/>
                </a:lnTo>
                <a:lnTo>
                  <a:pt x="640671" y="171045"/>
                </a:lnTo>
                <a:lnTo>
                  <a:pt x="633293" y="215622"/>
                </a:lnTo>
                <a:lnTo>
                  <a:pt x="618746" y="251051"/>
                </a:lnTo>
                <a:lnTo>
                  <a:pt x="583813" y="281305"/>
                </a:lnTo>
                <a:lnTo>
                  <a:pt x="586734" y="290957"/>
                </a:lnTo>
                <a:lnTo>
                  <a:pt x="632346" y="259185"/>
                </a:lnTo>
                <a:lnTo>
                  <a:pt x="652043" y="219817"/>
                </a:lnTo>
                <a:lnTo>
                  <a:pt x="661949" y="172088"/>
                </a:lnTo>
                <a:lnTo>
                  <a:pt x="663188" y="145415"/>
                </a:lnTo>
                <a:lnTo>
                  <a:pt x="661949" y="118796"/>
                </a:lnTo>
                <a:lnTo>
                  <a:pt x="652043" y="71084"/>
                </a:lnTo>
                <a:lnTo>
                  <a:pt x="632346" y="31771"/>
                </a:lnTo>
                <a:lnTo>
                  <a:pt x="604049" y="6764"/>
                </a:lnTo>
                <a:lnTo>
                  <a:pt x="586734" y="0"/>
                </a:lnTo>
                <a:close/>
              </a:path>
              <a:path w="663575" h="291464">
                <a:moveTo>
                  <a:pt x="342894" y="0"/>
                </a:moveTo>
                <a:lnTo>
                  <a:pt x="324860" y="0"/>
                </a:lnTo>
                <a:lnTo>
                  <a:pt x="324860" y="290957"/>
                </a:lnTo>
                <a:lnTo>
                  <a:pt x="342894" y="290957"/>
                </a:lnTo>
                <a:lnTo>
                  <a:pt x="342894" y="0"/>
                </a:lnTo>
                <a:close/>
              </a:path>
              <a:path w="663575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3654" y="454063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70" h="291464">
                <a:moveTo>
                  <a:pt x="585210" y="0"/>
                </a:moveTo>
                <a:lnTo>
                  <a:pt x="582289" y="9652"/>
                </a:lnTo>
                <a:lnTo>
                  <a:pt x="595695" y="16579"/>
                </a:lnTo>
                <a:lnTo>
                  <a:pt x="607339" y="26685"/>
                </a:lnTo>
                <a:lnTo>
                  <a:pt x="631769" y="75461"/>
                </a:lnTo>
                <a:lnTo>
                  <a:pt x="639147" y="120038"/>
                </a:lnTo>
                <a:lnTo>
                  <a:pt x="640074" y="145542"/>
                </a:lnTo>
                <a:lnTo>
                  <a:pt x="639147" y="171045"/>
                </a:lnTo>
                <a:lnTo>
                  <a:pt x="631769" y="215622"/>
                </a:lnTo>
                <a:lnTo>
                  <a:pt x="617222" y="251051"/>
                </a:lnTo>
                <a:lnTo>
                  <a:pt x="582289" y="281305"/>
                </a:lnTo>
                <a:lnTo>
                  <a:pt x="585210" y="290957"/>
                </a:lnTo>
                <a:lnTo>
                  <a:pt x="630822" y="259185"/>
                </a:lnTo>
                <a:lnTo>
                  <a:pt x="650519" y="219817"/>
                </a:lnTo>
                <a:lnTo>
                  <a:pt x="660425" y="172088"/>
                </a:lnTo>
                <a:lnTo>
                  <a:pt x="661664" y="145415"/>
                </a:lnTo>
                <a:lnTo>
                  <a:pt x="660425" y="118796"/>
                </a:lnTo>
                <a:lnTo>
                  <a:pt x="650519" y="71084"/>
                </a:lnTo>
                <a:lnTo>
                  <a:pt x="630822" y="31771"/>
                </a:lnTo>
                <a:lnTo>
                  <a:pt x="602525" y="6764"/>
                </a:lnTo>
                <a:lnTo>
                  <a:pt x="585210" y="0"/>
                </a:lnTo>
                <a:close/>
              </a:path>
              <a:path w="661670" h="291464">
                <a:moveTo>
                  <a:pt x="338322" y="0"/>
                </a:moveTo>
                <a:lnTo>
                  <a:pt x="320288" y="0"/>
                </a:lnTo>
                <a:lnTo>
                  <a:pt x="320288" y="290957"/>
                </a:lnTo>
                <a:lnTo>
                  <a:pt x="338322" y="290957"/>
                </a:lnTo>
                <a:lnTo>
                  <a:pt x="338322" y="0"/>
                </a:lnTo>
                <a:close/>
              </a:path>
              <a:path w="661670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3184" y="4572761"/>
            <a:ext cx="367030" cy="223520"/>
          </a:xfrm>
          <a:custGeom>
            <a:avLst/>
            <a:gdLst/>
            <a:ahLst/>
            <a:cxnLst/>
            <a:rect l="l" t="t" r="r" b="b"/>
            <a:pathLst>
              <a:path w="367029" h="223520">
                <a:moveTo>
                  <a:pt x="295782" y="0"/>
                </a:moveTo>
                <a:lnTo>
                  <a:pt x="292607" y="9143"/>
                </a:lnTo>
                <a:lnTo>
                  <a:pt x="305514" y="14714"/>
                </a:lnTo>
                <a:lnTo>
                  <a:pt x="316611" y="22463"/>
                </a:lnTo>
                <a:lnTo>
                  <a:pt x="339189" y="58429"/>
                </a:lnTo>
                <a:lnTo>
                  <a:pt x="346582" y="110489"/>
                </a:lnTo>
                <a:lnTo>
                  <a:pt x="345751" y="130159"/>
                </a:lnTo>
                <a:lnTo>
                  <a:pt x="333375" y="178307"/>
                </a:lnTo>
                <a:lnTo>
                  <a:pt x="305728" y="208401"/>
                </a:lnTo>
                <a:lnTo>
                  <a:pt x="292988" y="213994"/>
                </a:lnTo>
                <a:lnTo>
                  <a:pt x="295782" y="223012"/>
                </a:lnTo>
                <a:lnTo>
                  <a:pt x="338449" y="197794"/>
                </a:lnTo>
                <a:lnTo>
                  <a:pt x="362331" y="150987"/>
                </a:lnTo>
                <a:lnTo>
                  <a:pt x="366902" y="111632"/>
                </a:lnTo>
                <a:lnTo>
                  <a:pt x="365758" y="91176"/>
                </a:lnTo>
                <a:lnTo>
                  <a:pt x="348488" y="39115"/>
                </a:lnTo>
                <a:lnTo>
                  <a:pt x="311947" y="5861"/>
                </a:lnTo>
                <a:lnTo>
                  <a:pt x="295782" y="0"/>
                </a:lnTo>
                <a:close/>
              </a:path>
              <a:path w="367029" h="223520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5140" y="3300450"/>
            <a:ext cx="705358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0" marR="501015" indent="-182880">
              <a:lnSpc>
                <a:spcPct val="110000"/>
              </a:lnSpc>
              <a:spcBef>
                <a:spcPts val="10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77900" algn="l"/>
              </a:tabLst>
            </a:pPr>
            <a:r>
              <a:rPr sz="1700" spc="114" dirty="0">
                <a:latin typeface="Times New Roman"/>
                <a:cs typeface="Times New Roman"/>
              </a:rPr>
              <a:t>This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can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be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easily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generalized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to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multivariate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30" dirty="0">
                <a:latin typeface="Times New Roman"/>
                <a:cs typeface="Times New Roman"/>
              </a:rPr>
              <a:t>Gaussian </a:t>
            </a:r>
            <a:r>
              <a:rPr sz="1700" spc="120" dirty="0">
                <a:latin typeface="Times New Roman"/>
                <a:cs typeface="Times New Roman"/>
              </a:rPr>
              <a:t>distribution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with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mean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TIXGeneral"/>
                <a:cs typeface="STIXGeneral"/>
              </a:rPr>
              <a:t>𝜇</a:t>
            </a:r>
            <a:r>
              <a:rPr sz="1875" baseline="-15555" dirty="0">
                <a:latin typeface="STIXGeneral"/>
                <a:cs typeface="STIXGeneral"/>
              </a:rPr>
              <a:t>𝑖</a:t>
            </a:r>
            <a:r>
              <a:rPr sz="1875" spc="442" baseline="-15555" dirty="0">
                <a:latin typeface="STIXGeneral"/>
                <a:cs typeface="STIXGeneral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and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co-</a:t>
            </a:r>
            <a:r>
              <a:rPr sz="1700" spc="120" dirty="0">
                <a:latin typeface="Times New Roman"/>
                <a:cs typeface="Times New Roman"/>
              </a:rPr>
              <a:t>variance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STIXGeneral"/>
                <a:cs typeface="STIXGeneral"/>
              </a:rPr>
              <a:t>Σ</a:t>
            </a:r>
            <a:r>
              <a:rPr sz="1875" spc="-37" baseline="-15555" dirty="0">
                <a:latin typeface="STIXGeneral"/>
                <a:cs typeface="STIXGeneral"/>
              </a:rPr>
              <a:t>𝑖</a:t>
            </a:r>
            <a:endParaRPr sz="1875" baseline="-15555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1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  <a:tab pos="642620" algn="l"/>
                <a:tab pos="1332865" algn="l"/>
              </a:tabLst>
            </a:pPr>
            <a:r>
              <a:rPr sz="2200" dirty="0">
                <a:latin typeface="STIXGeneral"/>
                <a:cs typeface="STIXGeneral"/>
              </a:rPr>
              <a:t>𝑃	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300" baseline="-1562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555" baseline="-15625" dirty="0">
                <a:latin typeface="STIXGeneral"/>
                <a:cs typeface="STIXGeneral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belongs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to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703580" lvl="1" indent="-274320">
              <a:lnSpc>
                <a:spcPct val="100000"/>
              </a:lnSpc>
              <a:spcBef>
                <a:spcPts val="118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703580" algn="l"/>
                <a:tab pos="3406140" algn="l"/>
              </a:tabLst>
            </a:pPr>
            <a:r>
              <a:rPr sz="1900" spc="85" dirty="0">
                <a:latin typeface="Times New Roman"/>
                <a:cs typeface="Times New Roman"/>
              </a:rPr>
              <a:t>Via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Bayes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rule,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9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525" baseline="-1646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𝑥</a:t>
            </a:r>
            <a:r>
              <a:rPr sz="2025" spc="-37" baseline="-16460" dirty="0">
                <a:latin typeface="STIXGeneral"/>
                <a:cs typeface="STIXGeneral"/>
              </a:rPr>
              <a:t>𝑗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∝</a:t>
            </a:r>
            <a:r>
              <a:rPr sz="1900" spc="2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𝑥</a:t>
            </a:r>
            <a:r>
              <a:rPr sz="2025" baseline="-16460" dirty="0">
                <a:latin typeface="STIXGeneral"/>
                <a:cs typeface="STIXGeneral"/>
              </a:rPr>
              <a:t>𝑗</a:t>
            </a:r>
            <a:r>
              <a:rPr sz="2025" spc="547" baseline="-1646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195" baseline="-16460" dirty="0">
                <a:latin typeface="STIXGeneral"/>
                <a:cs typeface="STIXGeneral"/>
              </a:rPr>
              <a:t> 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1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𝐶</a:t>
            </a:r>
            <a:r>
              <a:rPr sz="2025" spc="-37" baseline="-16460" dirty="0">
                <a:latin typeface="STIXGeneral"/>
                <a:cs typeface="STIXGeneral"/>
              </a:rPr>
              <a:t>𝑖</a:t>
            </a:r>
            <a:endParaRPr sz="2025" baseline="-16460">
              <a:latin typeface="STIXGeneral"/>
              <a:cs typeface="STIXGeneral"/>
            </a:endParaRPr>
          </a:p>
          <a:p>
            <a:pPr marL="337185" marR="561340" indent="-274320">
              <a:lnSpc>
                <a:spcPct val="110100"/>
              </a:lnSpc>
              <a:spcBef>
                <a:spcPts val="66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</a:tabLst>
            </a:pPr>
            <a:r>
              <a:rPr sz="2200" spc="120" dirty="0">
                <a:latin typeface="STIXGeneral"/>
                <a:cs typeface="STIXGeneral"/>
              </a:rPr>
              <a:t>𝑛</a:t>
            </a:r>
            <a:r>
              <a:rPr sz="2400" spc="179" baseline="-15625" dirty="0">
                <a:latin typeface="STIXGeneral"/>
                <a:cs typeface="STIXGeneral"/>
              </a:rPr>
              <a:t>𝑖</a:t>
            </a:r>
            <a:r>
              <a:rPr sz="2200" spc="120" dirty="0">
                <a:latin typeface="Times New Roman"/>
                <a:cs typeface="Times New Roman"/>
              </a:rPr>
              <a:t>: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Expected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number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instances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belong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to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26086" y="579186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69" h="291464">
                <a:moveTo>
                  <a:pt x="342894" y="0"/>
                </a:moveTo>
                <a:lnTo>
                  <a:pt x="324860" y="0"/>
                </a:lnTo>
                <a:lnTo>
                  <a:pt x="324860" y="290880"/>
                </a:lnTo>
                <a:lnTo>
                  <a:pt x="342894" y="290880"/>
                </a:lnTo>
                <a:lnTo>
                  <a:pt x="342894" y="0"/>
                </a:lnTo>
                <a:close/>
              </a:path>
              <a:path w="661669" h="291464">
                <a:moveTo>
                  <a:pt x="76321" y="0"/>
                </a:moveTo>
                <a:lnTo>
                  <a:pt x="30780" y="31727"/>
                </a:lnTo>
                <a:lnTo>
                  <a:pt x="11138" y="71065"/>
                </a:lnTo>
                <a:lnTo>
                  <a:pt x="1232" y="118799"/>
                </a:lnTo>
                <a:lnTo>
                  <a:pt x="0" y="145554"/>
                </a:lnTo>
                <a:lnTo>
                  <a:pt x="1232" y="172088"/>
                </a:lnTo>
                <a:lnTo>
                  <a:pt x="11138" y="219822"/>
                </a:lnTo>
                <a:lnTo>
                  <a:pt x="30780" y="259153"/>
                </a:lnTo>
                <a:lnTo>
                  <a:pt x="76321" y="290880"/>
                </a:lnTo>
                <a:lnTo>
                  <a:pt x="79369" y="281241"/>
                </a:lnTo>
                <a:lnTo>
                  <a:pt x="65961" y="274314"/>
                </a:lnTo>
                <a:lnTo>
                  <a:pt x="54303" y="264236"/>
                </a:lnTo>
                <a:lnTo>
                  <a:pt x="29782" y="215586"/>
                </a:lnTo>
                <a:lnTo>
                  <a:pt x="22491" y="171052"/>
                </a:lnTo>
                <a:lnTo>
                  <a:pt x="21588" y="145440"/>
                </a:lnTo>
                <a:lnTo>
                  <a:pt x="22491" y="120009"/>
                </a:lnTo>
                <a:lnTo>
                  <a:pt x="29782" y="75390"/>
                </a:lnTo>
                <a:lnTo>
                  <a:pt x="44383" y="39912"/>
                </a:lnTo>
                <a:lnTo>
                  <a:pt x="79369" y="9639"/>
                </a:lnTo>
                <a:lnTo>
                  <a:pt x="76321" y="0"/>
                </a:lnTo>
                <a:close/>
              </a:path>
              <a:path w="661669" h="291464">
                <a:moveTo>
                  <a:pt x="585210" y="0"/>
                </a:moveTo>
                <a:lnTo>
                  <a:pt x="582289" y="9639"/>
                </a:lnTo>
                <a:lnTo>
                  <a:pt x="595696" y="16571"/>
                </a:lnTo>
                <a:lnTo>
                  <a:pt x="607340" y="26662"/>
                </a:lnTo>
                <a:lnTo>
                  <a:pt x="631770" y="75390"/>
                </a:lnTo>
                <a:lnTo>
                  <a:pt x="639147" y="120009"/>
                </a:lnTo>
                <a:lnTo>
                  <a:pt x="640074" y="145554"/>
                </a:lnTo>
                <a:lnTo>
                  <a:pt x="639147" y="171052"/>
                </a:lnTo>
                <a:lnTo>
                  <a:pt x="631770" y="215586"/>
                </a:lnTo>
                <a:lnTo>
                  <a:pt x="617222" y="251005"/>
                </a:lnTo>
                <a:lnTo>
                  <a:pt x="582289" y="281241"/>
                </a:lnTo>
                <a:lnTo>
                  <a:pt x="585210" y="290880"/>
                </a:lnTo>
                <a:lnTo>
                  <a:pt x="630823" y="259153"/>
                </a:lnTo>
                <a:lnTo>
                  <a:pt x="650520" y="219822"/>
                </a:lnTo>
                <a:lnTo>
                  <a:pt x="660426" y="172088"/>
                </a:lnTo>
                <a:lnTo>
                  <a:pt x="661664" y="145440"/>
                </a:lnTo>
                <a:lnTo>
                  <a:pt x="660426" y="118799"/>
                </a:lnTo>
                <a:lnTo>
                  <a:pt x="650520" y="71065"/>
                </a:lnTo>
                <a:lnTo>
                  <a:pt x="630823" y="31727"/>
                </a:lnTo>
                <a:lnTo>
                  <a:pt x="602526" y="6738"/>
                </a:lnTo>
                <a:lnTo>
                  <a:pt x="585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8288" y="5748437"/>
            <a:ext cx="2288114" cy="3783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65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37185" algn="l"/>
                <a:tab pos="1398270" algn="l"/>
              </a:tabLst>
            </a:pPr>
            <a:r>
              <a:rPr sz="1900" spc="100" dirty="0">
                <a:latin typeface="STIXGeneral"/>
                <a:cs typeface="STIXGeneral"/>
              </a:rPr>
              <a:t>𝑛</a:t>
            </a:r>
            <a:r>
              <a:rPr sz="2025" spc="150" baseline="-16460" dirty="0">
                <a:latin typeface="STIXGeneral"/>
                <a:cs typeface="STIXGeneral"/>
              </a:rPr>
              <a:t>𝑖</a:t>
            </a:r>
            <a:r>
              <a:rPr sz="2025" spc="47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lang="en-US" sz="2850" spc="97" baseline="1461" dirty="0">
                <a:latin typeface="STIXGeneral"/>
                <a:cs typeface="STIXGeneral"/>
              </a:rPr>
              <a:t>∑</a:t>
            </a:r>
            <a:r>
              <a:rPr sz="2025" spc="97" baseline="30864" dirty="0">
                <a:latin typeface="STIXGeneral"/>
                <a:cs typeface="STIXGeneral"/>
              </a:rPr>
              <a:t>𝑁</a:t>
            </a:r>
            <a:r>
              <a:rPr sz="2025" baseline="30864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lang="en-US" sz="1900" spc="33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-35" dirty="0">
                <a:latin typeface="STIXGeneral"/>
                <a:cs typeface="STIXGeneral"/>
              </a:rPr>
              <a:t>𝑥</a:t>
            </a:r>
            <a:r>
              <a:rPr sz="2025" spc="-52" baseline="-16460" dirty="0">
                <a:latin typeface="STIXGeneral"/>
                <a:cs typeface="STIXGeneral"/>
              </a:rPr>
              <a:t>𝑗</a:t>
            </a:r>
            <a:endParaRPr sz="2025" baseline="-16460" dirty="0">
              <a:latin typeface="STIXGeneral"/>
              <a:cs typeface="STIXGeneral"/>
            </a:endParaRPr>
          </a:p>
          <a:p>
            <a:pPr marL="201295" algn="ctr">
              <a:lnSpc>
                <a:spcPts val="990"/>
              </a:lnSpc>
            </a:pPr>
            <a:r>
              <a:rPr sz="1350" spc="95" dirty="0">
                <a:latin typeface="STIXGeneral"/>
                <a:cs typeface="STIXGeneral"/>
              </a:rPr>
              <a:t>𝑗=1</a:t>
            </a:r>
            <a:endParaRPr sz="1350" dirty="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3911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8426F24-9DC1-C3A1-E652-99E9C5E1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80343"/>
            <a:ext cx="5181600" cy="44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96FE7B-298E-1828-21C2-52895DED62D2}"/>
              </a:ext>
            </a:extLst>
          </p:cNvPr>
          <p:cNvSpPr txBox="1"/>
          <p:nvPr/>
        </p:nvSpPr>
        <p:spPr>
          <a:xfrm>
            <a:off x="1600200" y="5999085"/>
            <a:ext cx="6400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/commons/6/69/</a:t>
            </a:r>
            <a:r>
              <a:rPr lang="en-US" sz="1000" dirty="0" err="1"/>
              <a:t>EM_Clustering_of_Old_Faithful_data.gif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0624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81200"/>
            <a:ext cx="7086600" cy="167640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644148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610600" cy="1754006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EM and K-Means are limited by data shape assumptions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Potential solution</a:t>
            </a:r>
            <a:r>
              <a:rPr lang="en-US" spc="114" dirty="0"/>
              <a:t>:</a:t>
            </a:r>
            <a:r>
              <a:rPr lang="en-US" spc="80" dirty="0"/>
              <a:t> </a:t>
            </a:r>
            <a:r>
              <a:rPr lang="en-US" spc="120" dirty="0"/>
              <a:t>assign points that are close to each other to the same cluster</a:t>
            </a:r>
            <a:endParaRPr lang="en-US" spc="14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71E6C-4EEC-B9BA-AF5B-66801AFE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90" y="3528230"/>
            <a:ext cx="4572000" cy="267629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1F4938D-24DB-F063-0BAF-6DEE3398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31" y="3429000"/>
            <a:ext cx="3917559" cy="287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899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176683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Basic idea: group samples based graph communities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We need to construct a graph over datapoints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Similarity graph with a Gaussian kernel is a common approach</a:t>
            </a:r>
            <a:endParaRPr lang="en-US" spc="1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D631F-9C4A-97F8-ECF8-7ED0FCB9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43" y="2950999"/>
            <a:ext cx="5228112" cy="3553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08D5B-2A24-0F5F-3F7F-411151DF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4203990"/>
            <a:ext cx="4519613" cy="26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0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86761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Let’s separate the graph in two parts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Min-cut algorithm</a:t>
            </a:r>
            <a:endParaRPr lang="en-US" spc="14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04BF6-E3F1-8DF2-EFA3-5F60B2812BBC}"/>
              </a:ext>
            </a:extLst>
          </p:cNvPr>
          <p:cNvSpPr/>
          <p:nvPr/>
        </p:nvSpPr>
        <p:spPr bwMode="auto">
          <a:xfrm>
            <a:off x="2209800" y="29718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EE8B3-D5A1-1562-C99C-DDE1BC2CDA22}"/>
              </a:ext>
            </a:extLst>
          </p:cNvPr>
          <p:cNvSpPr/>
          <p:nvPr/>
        </p:nvSpPr>
        <p:spPr bwMode="auto">
          <a:xfrm>
            <a:off x="2514600" y="34290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BE03D6-E74F-7A0F-1EBF-40DABFE71100}"/>
              </a:ext>
            </a:extLst>
          </p:cNvPr>
          <p:cNvSpPr/>
          <p:nvPr/>
        </p:nvSpPr>
        <p:spPr bwMode="auto">
          <a:xfrm>
            <a:off x="2113808" y="3649749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8B0956-D858-86D9-6995-535095FB51B1}"/>
              </a:ext>
            </a:extLst>
          </p:cNvPr>
          <p:cNvSpPr/>
          <p:nvPr/>
        </p:nvSpPr>
        <p:spPr bwMode="auto">
          <a:xfrm>
            <a:off x="2514600" y="39067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A2C74-A18E-73AE-C129-0ADE96B540AA}"/>
              </a:ext>
            </a:extLst>
          </p:cNvPr>
          <p:cNvSpPr/>
          <p:nvPr/>
        </p:nvSpPr>
        <p:spPr bwMode="auto">
          <a:xfrm>
            <a:off x="2915392" y="37543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0A3AA7-32DC-42E8-B142-71AB31A29743}"/>
              </a:ext>
            </a:extLst>
          </p:cNvPr>
          <p:cNvSpPr/>
          <p:nvPr/>
        </p:nvSpPr>
        <p:spPr bwMode="auto">
          <a:xfrm>
            <a:off x="2935184" y="333314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902CB-62C1-6D30-A5EE-B67929593822}"/>
              </a:ext>
            </a:extLst>
          </p:cNvPr>
          <p:cNvSpPr/>
          <p:nvPr/>
        </p:nvSpPr>
        <p:spPr bwMode="auto">
          <a:xfrm>
            <a:off x="2667000" y="297186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81E733-64BF-B90F-F71C-935AD0771D3B}"/>
              </a:ext>
            </a:extLst>
          </p:cNvPr>
          <p:cNvSpPr/>
          <p:nvPr/>
        </p:nvSpPr>
        <p:spPr bwMode="auto">
          <a:xfrm>
            <a:off x="4140835" y="4092772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A29660-111B-F41A-E2D1-848DB6B834E1}"/>
              </a:ext>
            </a:extLst>
          </p:cNvPr>
          <p:cNvSpPr/>
          <p:nvPr/>
        </p:nvSpPr>
        <p:spPr bwMode="auto">
          <a:xfrm>
            <a:off x="3688278" y="34495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409732-7537-43B0-49CD-D8F118567400}"/>
              </a:ext>
            </a:extLst>
          </p:cNvPr>
          <p:cNvSpPr/>
          <p:nvPr/>
        </p:nvSpPr>
        <p:spPr bwMode="auto">
          <a:xfrm>
            <a:off x="4140835" y="2843217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20398D-D7F6-F313-2460-8565E731296D}"/>
              </a:ext>
            </a:extLst>
          </p:cNvPr>
          <p:cNvCxnSpPr/>
          <p:nvPr/>
        </p:nvCxnSpPr>
        <p:spPr>
          <a:xfrm>
            <a:off x="3429000" y="2514600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B31C6F-7165-5EAC-CAEC-02AFA9326EB1}"/>
              </a:ext>
            </a:extLst>
          </p:cNvPr>
          <p:cNvCxnSpPr/>
          <p:nvPr/>
        </p:nvCxnSpPr>
        <p:spPr>
          <a:xfrm>
            <a:off x="3429000" y="3100383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F6E64-B63F-1EF1-FC63-68E6595C7BA9}"/>
              </a:ext>
            </a:extLst>
          </p:cNvPr>
          <p:cNvCxnSpPr/>
          <p:nvPr/>
        </p:nvCxnSpPr>
        <p:spPr>
          <a:xfrm>
            <a:off x="3429000" y="3764155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EC780-1751-F50D-CE33-87D762412A26}"/>
              </a:ext>
            </a:extLst>
          </p:cNvPr>
          <p:cNvCxnSpPr/>
          <p:nvPr/>
        </p:nvCxnSpPr>
        <p:spPr>
          <a:xfrm>
            <a:off x="3429000" y="4397572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6D1BA-16DC-FFE8-C19A-1C2311F000DD}"/>
              </a:ext>
            </a:extLst>
          </p:cNvPr>
          <p:cNvCxnSpPr>
            <a:cxnSpLocks/>
          </p:cNvCxnSpPr>
          <p:nvPr/>
        </p:nvCxnSpPr>
        <p:spPr>
          <a:xfrm>
            <a:off x="3688278" y="3928463"/>
            <a:ext cx="2331522" cy="31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02A27D-BC59-58CD-CBE2-706089B1B12E}"/>
              </a:ext>
            </a:extLst>
          </p:cNvPr>
          <p:cNvCxnSpPr>
            <a:cxnSpLocks/>
          </p:cNvCxnSpPr>
          <p:nvPr/>
        </p:nvCxnSpPr>
        <p:spPr>
          <a:xfrm>
            <a:off x="3688278" y="3918615"/>
            <a:ext cx="945078" cy="137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F4917E-31E1-48EC-8F1F-1BAEE6F88BDE}"/>
              </a:ext>
            </a:extLst>
          </p:cNvPr>
          <p:cNvSpPr txBox="1"/>
          <p:nvPr/>
        </p:nvSpPr>
        <p:spPr>
          <a:xfrm>
            <a:off x="5562600" y="4604887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Min-cut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DAA58-60C7-8A37-968A-624CF7848B23}"/>
              </a:ext>
            </a:extLst>
          </p:cNvPr>
          <p:cNvSpPr txBox="1"/>
          <p:nvPr/>
        </p:nvSpPr>
        <p:spPr>
          <a:xfrm>
            <a:off x="2314259" y="4894272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Preferred cut</a:t>
            </a:r>
          </a:p>
        </p:txBody>
      </p:sp>
    </p:spTree>
    <p:extLst>
      <p:ext uri="{BB962C8B-B14F-4D97-AF65-F5344CB8AC3E}">
        <p14:creationId xmlns:p14="http://schemas.microsoft.com/office/powerpoint/2010/main" val="2199914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86761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Let’s separate the graph in two parts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Min-cut algorithm</a:t>
            </a:r>
            <a:endParaRPr lang="en-US" spc="14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04BF6-E3F1-8DF2-EFA3-5F60B2812BBC}"/>
              </a:ext>
            </a:extLst>
          </p:cNvPr>
          <p:cNvSpPr/>
          <p:nvPr/>
        </p:nvSpPr>
        <p:spPr bwMode="auto">
          <a:xfrm>
            <a:off x="2209800" y="29718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EE8B3-D5A1-1562-C99C-DDE1BC2CDA22}"/>
              </a:ext>
            </a:extLst>
          </p:cNvPr>
          <p:cNvSpPr/>
          <p:nvPr/>
        </p:nvSpPr>
        <p:spPr bwMode="auto">
          <a:xfrm>
            <a:off x="2514600" y="34290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BE03D6-E74F-7A0F-1EBF-40DABFE71100}"/>
              </a:ext>
            </a:extLst>
          </p:cNvPr>
          <p:cNvSpPr/>
          <p:nvPr/>
        </p:nvSpPr>
        <p:spPr bwMode="auto">
          <a:xfrm>
            <a:off x="2113808" y="3649749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8B0956-D858-86D9-6995-535095FB51B1}"/>
              </a:ext>
            </a:extLst>
          </p:cNvPr>
          <p:cNvSpPr/>
          <p:nvPr/>
        </p:nvSpPr>
        <p:spPr bwMode="auto">
          <a:xfrm>
            <a:off x="2514600" y="39067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A2C74-A18E-73AE-C129-0ADE96B540AA}"/>
              </a:ext>
            </a:extLst>
          </p:cNvPr>
          <p:cNvSpPr/>
          <p:nvPr/>
        </p:nvSpPr>
        <p:spPr bwMode="auto">
          <a:xfrm>
            <a:off x="2915392" y="37543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0A3AA7-32DC-42E8-B142-71AB31A29743}"/>
              </a:ext>
            </a:extLst>
          </p:cNvPr>
          <p:cNvSpPr/>
          <p:nvPr/>
        </p:nvSpPr>
        <p:spPr bwMode="auto">
          <a:xfrm>
            <a:off x="2935184" y="333314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902CB-62C1-6D30-A5EE-B67929593822}"/>
              </a:ext>
            </a:extLst>
          </p:cNvPr>
          <p:cNvSpPr/>
          <p:nvPr/>
        </p:nvSpPr>
        <p:spPr bwMode="auto">
          <a:xfrm>
            <a:off x="2667000" y="297186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81E733-64BF-B90F-F71C-935AD0771D3B}"/>
              </a:ext>
            </a:extLst>
          </p:cNvPr>
          <p:cNvSpPr/>
          <p:nvPr/>
        </p:nvSpPr>
        <p:spPr bwMode="auto">
          <a:xfrm>
            <a:off x="4140835" y="4092772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A29660-111B-F41A-E2D1-848DB6B834E1}"/>
              </a:ext>
            </a:extLst>
          </p:cNvPr>
          <p:cNvSpPr/>
          <p:nvPr/>
        </p:nvSpPr>
        <p:spPr bwMode="auto">
          <a:xfrm>
            <a:off x="3688278" y="34495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409732-7537-43B0-49CD-D8F118567400}"/>
              </a:ext>
            </a:extLst>
          </p:cNvPr>
          <p:cNvSpPr/>
          <p:nvPr/>
        </p:nvSpPr>
        <p:spPr bwMode="auto">
          <a:xfrm>
            <a:off x="4140835" y="2843217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20398D-D7F6-F313-2460-8565E731296D}"/>
              </a:ext>
            </a:extLst>
          </p:cNvPr>
          <p:cNvCxnSpPr/>
          <p:nvPr/>
        </p:nvCxnSpPr>
        <p:spPr>
          <a:xfrm>
            <a:off x="3429000" y="2514600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B31C6F-7165-5EAC-CAEC-02AFA9326EB1}"/>
              </a:ext>
            </a:extLst>
          </p:cNvPr>
          <p:cNvCxnSpPr/>
          <p:nvPr/>
        </p:nvCxnSpPr>
        <p:spPr>
          <a:xfrm>
            <a:off x="3429000" y="3100383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F6E64-B63F-1EF1-FC63-68E6595C7BA9}"/>
              </a:ext>
            </a:extLst>
          </p:cNvPr>
          <p:cNvCxnSpPr/>
          <p:nvPr/>
        </p:nvCxnSpPr>
        <p:spPr>
          <a:xfrm>
            <a:off x="3429000" y="3764155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EC780-1751-F50D-CE33-87D762412A26}"/>
              </a:ext>
            </a:extLst>
          </p:cNvPr>
          <p:cNvCxnSpPr/>
          <p:nvPr/>
        </p:nvCxnSpPr>
        <p:spPr>
          <a:xfrm>
            <a:off x="3429000" y="4397572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6D1BA-16DC-FFE8-C19A-1C2311F000DD}"/>
              </a:ext>
            </a:extLst>
          </p:cNvPr>
          <p:cNvCxnSpPr>
            <a:cxnSpLocks/>
          </p:cNvCxnSpPr>
          <p:nvPr/>
        </p:nvCxnSpPr>
        <p:spPr>
          <a:xfrm>
            <a:off x="3688278" y="3928463"/>
            <a:ext cx="2331522" cy="31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02A27D-BC59-58CD-CBE2-706089B1B12E}"/>
              </a:ext>
            </a:extLst>
          </p:cNvPr>
          <p:cNvCxnSpPr>
            <a:cxnSpLocks/>
          </p:cNvCxnSpPr>
          <p:nvPr/>
        </p:nvCxnSpPr>
        <p:spPr>
          <a:xfrm>
            <a:off x="3688278" y="3918615"/>
            <a:ext cx="945078" cy="137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F4917E-31E1-48EC-8F1F-1BAEE6F88BDE}"/>
              </a:ext>
            </a:extLst>
          </p:cNvPr>
          <p:cNvSpPr txBox="1"/>
          <p:nvPr/>
        </p:nvSpPr>
        <p:spPr>
          <a:xfrm>
            <a:off x="5562600" y="4604887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Min-cut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DAA58-60C7-8A37-968A-624CF7848B23}"/>
              </a:ext>
            </a:extLst>
          </p:cNvPr>
          <p:cNvSpPr txBox="1"/>
          <p:nvPr/>
        </p:nvSpPr>
        <p:spPr>
          <a:xfrm>
            <a:off x="2314259" y="4894272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Preferred cut</a:t>
            </a:r>
          </a:p>
        </p:txBody>
      </p:sp>
    </p:spTree>
    <p:extLst>
      <p:ext uri="{BB962C8B-B14F-4D97-AF65-F5344CB8AC3E}">
        <p14:creationId xmlns:p14="http://schemas.microsoft.com/office/powerpoint/2010/main" val="358059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29969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65462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4329775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Similarity matrix: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Diagonal matrix: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110" dirty="0"/>
                  <a:t> is a cluster assignment vector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𝑁𝐶𝑢𝑡</m:t>
                        </m:r>
                        <m:d>
                          <m:d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pc="11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𝐷𝑦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pc="110" dirty="0"/>
                  <a:t>- </a:t>
                </a:r>
                <a:r>
                  <a:rPr lang="en-US" dirty="0"/>
                  <a:t>Rayleigh quotient</a:t>
                </a: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4329775"/>
              </a:xfrm>
              <a:prstGeom prst="rect">
                <a:avLst/>
              </a:prstGeom>
              <a:blipFill>
                <a:blip r:embed="rId3"/>
                <a:stretch>
                  <a:fillRect l="-1368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274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3278141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𝑁𝐶𝑢𝑡</m:t>
                        </m:r>
                        <m:d>
                          <m:d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pc="11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𝐷𝑦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pc="110" dirty="0"/>
                  <a:t>- </a:t>
                </a:r>
                <a:r>
                  <a:rPr lang="en-US" dirty="0"/>
                  <a:t>Rayleigh quotient</a:t>
                </a: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Discrete case is NP-Hard!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Relax constraints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1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𝐷𝑦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pc="110" dirty="0"/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pc="1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pc="1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𝐷𝑦</m:t>
                    </m:r>
                  </m:oMath>
                </a14:m>
                <a:endParaRPr lang="en-US" b="0" spc="110" dirty="0">
                  <a:ea typeface="Cambria Math" panose="02040503050406030204" pitchFamily="18" charset="0"/>
                </a:endParaRP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The second smallest eigenvector is the real-valued solution</a:t>
                </a:r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3278141"/>
              </a:xfrm>
              <a:prstGeom prst="rect">
                <a:avLst/>
              </a:prstGeom>
              <a:blipFill>
                <a:blip r:embed="rId3"/>
                <a:stretch>
                  <a:fillRect l="-1368" t="-1931" b="-4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D0D7C1-289B-5C73-423E-CE70EF2B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013" y="4495800"/>
            <a:ext cx="2362200" cy="182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70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AE0991A-F785-AD89-D140-B5D0823C2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98165"/>
            <a:ext cx="6078943" cy="393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454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E87B5C2-2160-3B92-7FAC-213ECEDA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14250"/>
          <a:stretch/>
        </p:blipFill>
        <p:spPr bwMode="auto">
          <a:xfrm>
            <a:off x="152400" y="1755671"/>
            <a:ext cx="8636000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76400" y="6004615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6DF43F-32C5-E8C3-2D51-C5C4C28C10AF}"/>
                  </a:ext>
                </a:extLst>
              </p14:cNvPr>
              <p14:cNvContentPartPr/>
              <p14:nvPr/>
            </p14:nvContentPartPr>
            <p14:xfrm>
              <a:off x="4749840" y="3009960"/>
              <a:ext cx="3880440" cy="261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6DF43F-32C5-E8C3-2D51-C5C4C28C1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480" y="3000600"/>
                <a:ext cx="3899160" cy="262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41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5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5934075" cy="15709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Remove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useless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features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0" dirty="0">
                <a:latin typeface="Times New Roman"/>
                <a:cs typeface="Times New Roman"/>
              </a:rPr>
              <a:t>Learn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low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dimensional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5" dirty="0">
                <a:latin typeface="Times New Roman"/>
                <a:cs typeface="Times New Roman"/>
              </a:rPr>
              <a:t>Visualization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C1C79412-F7D9-EA14-752E-91C0F6E4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b="8440"/>
          <a:stretch/>
        </p:blipFill>
        <p:spPr bwMode="auto">
          <a:xfrm>
            <a:off x="1944028" y="1296285"/>
            <a:ext cx="6285571" cy="519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45293"/>
            <a:ext cx="8229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UMAP + 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00200" y="6248848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75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Scikit-</a:t>
            </a:r>
            <a:r>
              <a:rPr cap="small" spc="70" dirty="0"/>
              <a:t>Learn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02107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u="sng" spc="114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http://scikit-</a:t>
            </a:r>
            <a:r>
              <a:rPr sz="2400" spc="114" dirty="0">
                <a:solidFill>
                  <a:srgbClr val="3A435B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400" u="sng" spc="14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learn.org/stable/modules/clustering.html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Approaches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2933065" cy="10560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Feature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selection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Feature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extraction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cap="small" spc="140" dirty="0"/>
              <a:t>Selection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524000"/>
            <a:ext cx="8608060" cy="4895571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Select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subset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features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Several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approaches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60" dirty="0">
                <a:latin typeface="Times New Roman"/>
                <a:cs typeface="Times New Roman"/>
              </a:rPr>
              <a:t>Univariate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feature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selection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150" dirty="0">
                <a:latin typeface="Times New Roman"/>
                <a:cs typeface="Times New Roman"/>
              </a:rPr>
              <a:t>Mutual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information,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Chi2</a:t>
            </a:r>
            <a:endParaRPr lang="en-US"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lang="en-US" sz="2100" spc="114" dirty="0">
                <a:latin typeface="Times New Roman"/>
                <a:cs typeface="Times New Roman"/>
              </a:rPr>
              <a:t>Recursive</a:t>
            </a:r>
            <a:r>
              <a:rPr lang="en-US" sz="2100" spc="80" dirty="0">
                <a:latin typeface="Times New Roman"/>
                <a:cs typeface="Times New Roman"/>
              </a:rPr>
              <a:t> </a:t>
            </a:r>
            <a:r>
              <a:rPr lang="en-US" sz="2100" spc="165" dirty="0">
                <a:latin typeface="Times New Roman"/>
                <a:cs typeface="Times New Roman"/>
              </a:rPr>
              <a:t>feature</a:t>
            </a:r>
            <a:r>
              <a:rPr lang="en-US" sz="2100" spc="75" dirty="0">
                <a:latin typeface="Times New Roman"/>
                <a:cs typeface="Times New Roman"/>
              </a:rPr>
              <a:t> </a:t>
            </a:r>
            <a:r>
              <a:rPr lang="en-US" sz="2100" spc="125" dirty="0">
                <a:latin typeface="Times New Roman"/>
                <a:cs typeface="Times New Roman"/>
              </a:rPr>
              <a:t>elimination</a:t>
            </a:r>
            <a:endParaRPr lang="en-US"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0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114" dirty="0">
                <a:latin typeface="Times New Roman"/>
                <a:cs typeface="Times New Roman"/>
              </a:rPr>
              <a:t>Using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Times New Roman"/>
                <a:cs typeface="Times New Roman"/>
              </a:rPr>
              <a:t>an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external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estimator,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recursively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remove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lang="en-US" sz="1800" spc="65" dirty="0">
                <a:latin typeface="Times New Roman"/>
                <a:cs typeface="Times New Roman"/>
              </a:rPr>
              <a:t>the </a:t>
            </a:r>
            <a:r>
              <a:rPr sz="1800" spc="120" dirty="0">
                <a:latin typeface="Times New Roman"/>
                <a:cs typeface="Times New Roman"/>
              </a:rPr>
              <a:t>least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useful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features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lang="en-US" sz="2100" spc="70" dirty="0">
                <a:latin typeface="Times New Roman"/>
                <a:cs typeface="Times New Roman"/>
              </a:rPr>
              <a:t>Sequential feature selection</a:t>
            </a: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70" dirty="0">
                <a:latin typeface="Times New Roman"/>
                <a:cs typeface="Times New Roman"/>
              </a:rPr>
              <a:t>Model-</a:t>
            </a:r>
            <a:r>
              <a:rPr sz="2100" spc="145" dirty="0">
                <a:latin typeface="Times New Roman"/>
                <a:cs typeface="Times New Roman"/>
              </a:rPr>
              <a:t>based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feature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selection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95" dirty="0">
                <a:latin typeface="Times New Roman"/>
                <a:cs typeface="Times New Roman"/>
              </a:rPr>
              <a:t>L1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regularization,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lang="en-US" spc="80" dirty="0">
                <a:latin typeface="Times New Roman"/>
                <a:cs typeface="Times New Roman"/>
              </a:rPr>
              <a:t>Random Forest</a:t>
            </a:r>
            <a:r>
              <a:rPr sz="1800" spc="125" dirty="0">
                <a:latin typeface="Times New Roman"/>
                <a:cs typeface="Times New Roman"/>
              </a:rPr>
              <a:t>,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lang="en-US" sz="1800" spc="-50" dirty="0">
                <a:latin typeface="Times New Roman"/>
                <a:cs typeface="Times New Roman"/>
              </a:rPr>
              <a:t>Boosting, Variance Inflation Factor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Sequential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feature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selection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160" dirty="0">
                <a:latin typeface="Times New Roman"/>
                <a:cs typeface="Times New Roman"/>
              </a:rPr>
              <a:t>Can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40" dirty="0">
                <a:latin typeface="Times New Roman"/>
                <a:cs typeface="Times New Roman"/>
              </a:rPr>
              <a:t>use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50" dirty="0">
                <a:latin typeface="Times New Roman"/>
                <a:cs typeface="Times New Roman"/>
              </a:rPr>
              <a:t>any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model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performance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metric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cap="small" spc="90" dirty="0"/>
              <a:t>Extraction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422102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20" dirty="0">
                <a:latin typeface="Times New Roman"/>
                <a:cs typeface="Times New Roman"/>
              </a:rPr>
              <a:t>Feature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extraction,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projection,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latent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75"/>
              </a:spcBef>
            </a:pPr>
            <a:r>
              <a:rPr sz="2400" spc="185" dirty="0">
                <a:latin typeface="Times New Roman"/>
                <a:cs typeface="Times New Roman"/>
              </a:rPr>
              <a:t>representation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manifold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…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input,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another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dimension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spc="105" dirty="0">
                <a:latin typeface="Times New Roman"/>
                <a:cs typeface="Times New Roman"/>
              </a:rPr>
              <a:t>(often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lower)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Unsupervised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35" dirty="0">
                <a:latin typeface="Times New Roman"/>
                <a:cs typeface="Times New Roman"/>
              </a:rPr>
              <a:t>Principal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component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lang="en-US" sz="2100" spc="135" dirty="0">
                <a:latin typeface="Times New Roman"/>
                <a:cs typeface="Times New Roman"/>
              </a:rPr>
              <a:t> UMAP,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isomap,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t-</a:t>
            </a:r>
            <a:r>
              <a:rPr sz="2100" spc="155" dirty="0">
                <a:latin typeface="Times New Roman"/>
                <a:cs typeface="Times New Roman"/>
              </a:rPr>
              <a:t>SNE,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deep</a:t>
            </a:r>
            <a:endParaRPr sz="21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65" dirty="0">
                <a:latin typeface="Times New Roman"/>
                <a:cs typeface="Times New Roman"/>
              </a:rPr>
              <a:t>Linear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discriminant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deep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0EF920-0A2F-548C-8799-FC81D4F00B9A}"/>
                  </a:ext>
                </a:extLst>
              </p14:cNvPr>
              <p14:cNvContentPartPr/>
              <p14:nvPr/>
            </p14:nvContentPartPr>
            <p14:xfrm>
              <a:off x="7105680" y="32259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0EF920-0A2F-548C-8799-FC81D4F00B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6320" y="3216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cap="small" spc="90" dirty="0"/>
              <a:t>Extraction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466730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P</a:t>
            </a:r>
            <a:r>
              <a:rPr sz="2400" spc="110" dirty="0">
                <a:latin typeface="Times New Roman"/>
                <a:cs typeface="Times New Roman"/>
              </a:rPr>
              <a:t>rojection,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latent</a:t>
            </a:r>
            <a:r>
              <a:rPr lang="en-US" sz="2400" spc="19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representation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manifold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…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input,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another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dimension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spc="105" dirty="0">
                <a:latin typeface="Times New Roman"/>
                <a:cs typeface="Times New Roman"/>
              </a:rPr>
              <a:t>(often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lower)</a:t>
            </a:r>
            <a:endParaRPr lang="en-US" sz="2400" dirty="0">
              <a:latin typeface="Times New Roman"/>
              <a:cs typeface="Times New Roman"/>
            </a:endParaRPr>
          </a:p>
          <a:p>
            <a:pPr marL="286385" indent="-273685"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Feature engineering</a:t>
            </a:r>
            <a:endParaRPr lang="en-US" sz="2400" spc="165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Unsupervised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35" dirty="0">
                <a:latin typeface="Times New Roman"/>
                <a:cs typeface="Times New Roman"/>
              </a:rPr>
              <a:t>Principal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component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lang="en-US" sz="2100" spc="135" dirty="0">
                <a:latin typeface="Times New Roman"/>
                <a:cs typeface="Times New Roman"/>
              </a:rPr>
              <a:t> UMAP,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isomap,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t-</a:t>
            </a:r>
            <a:r>
              <a:rPr sz="2100" spc="155" dirty="0">
                <a:latin typeface="Times New Roman"/>
                <a:cs typeface="Times New Roman"/>
              </a:rPr>
              <a:t>SNE,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deep</a:t>
            </a:r>
            <a:endParaRPr sz="21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Supervised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65" dirty="0">
                <a:latin typeface="Times New Roman"/>
                <a:cs typeface="Times New Roman"/>
              </a:rPr>
              <a:t>Linear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discriminant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analysis,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deep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learning,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…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037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28048</TotalTime>
  <Words>2237</Words>
  <Application>Microsoft Macintosh PowerPoint</Application>
  <PresentationFormat>On-screen Show (4:3)</PresentationFormat>
  <Paragraphs>422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Calibri</vt:lpstr>
      <vt:lpstr>Cambria Math</vt:lpstr>
      <vt:lpstr>Century Schoolbook</vt:lpstr>
      <vt:lpstr>Courier New</vt:lpstr>
      <vt:lpstr>Georgia-BoldItalic</vt:lpstr>
      <vt:lpstr>STIXGeneral</vt:lpstr>
      <vt:lpstr>Times New Roman</vt:lpstr>
      <vt:lpstr>Verdana</vt:lpstr>
      <vt:lpstr>Wingdings</vt:lpstr>
      <vt:lpstr>Wingdings 2</vt:lpstr>
      <vt:lpstr>WPI</vt:lpstr>
      <vt:lpstr>CSP571 Data Preparation and Analysis</vt:lpstr>
      <vt:lpstr>Class Project</vt:lpstr>
      <vt:lpstr>Class Project Requirements</vt:lpstr>
      <vt:lpstr>Dimensionality Reduction</vt:lpstr>
      <vt:lpstr>Motivation</vt:lpstr>
      <vt:lpstr>Approaches</vt:lpstr>
      <vt:lpstr>Feature Selection</vt:lpstr>
      <vt:lpstr>Feature Extraction</vt:lpstr>
      <vt:lpstr>Feature Extraction</vt:lpstr>
      <vt:lpstr>We’ll Cover</vt:lpstr>
      <vt:lpstr>Principal Component Analysis</vt:lpstr>
      <vt:lpstr>PCA Objective</vt:lpstr>
      <vt:lpstr>Background – Constrained optimization</vt:lpstr>
      <vt:lpstr>Example</vt:lpstr>
      <vt:lpstr>PCA with One Dimension</vt:lpstr>
      <vt:lpstr>PCA with 𝑘 Dimensions</vt:lpstr>
      <vt:lpstr>Feature Engineering</vt:lpstr>
      <vt:lpstr>Feature Engineering</vt:lpstr>
      <vt:lpstr>Convolution Network</vt:lpstr>
      <vt:lpstr>AutoEncoder</vt:lpstr>
      <vt:lpstr>Other DL Methods</vt:lpstr>
      <vt:lpstr>Unsupervised Learning</vt:lpstr>
      <vt:lpstr>Clustering</vt:lpstr>
      <vt:lpstr>Various Approaches</vt:lpstr>
      <vt:lpstr>We’ll Cover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 Summary</vt:lpstr>
      <vt:lpstr>EM for Mixture of Gaussians</vt:lpstr>
      <vt:lpstr>Notation</vt:lpstr>
      <vt:lpstr>EM</vt:lpstr>
      <vt:lpstr>EM</vt:lpstr>
      <vt:lpstr>EM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Leiden Clustering Example</vt:lpstr>
      <vt:lpstr>UMAP + Leiden Clustering Example</vt:lpstr>
      <vt:lpstr>Scikit-Learn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1321</cp:revision>
  <dcterms:created xsi:type="dcterms:W3CDTF">2011-08-15T21:03:01Z</dcterms:created>
  <dcterms:modified xsi:type="dcterms:W3CDTF">2024-09-17T14:13:41Z</dcterms:modified>
</cp:coreProperties>
</file>